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9" r:id="rId1"/>
    <p:sldMasterId id="2147483951" r:id="rId2"/>
    <p:sldMasterId id="2147483965" r:id="rId3"/>
  </p:sldMasterIdLst>
  <p:notesMasterIdLst>
    <p:notesMasterId r:id="rId34"/>
  </p:notesMasterIdLst>
  <p:sldIdLst>
    <p:sldId id="258" r:id="rId4"/>
    <p:sldId id="264" r:id="rId5"/>
    <p:sldId id="265" r:id="rId6"/>
    <p:sldId id="262" r:id="rId7"/>
    <p:sldId id="268" r:id="rId8"/>
    <p:sldId id="266" r:id="rId9"/>
    <p:sldId id="267" r:id="rId10"/>
    <p:sldId id="306" r:id="rId11"/>
    <p:sldId id="307" r:id="rId12"/>
    <p:sldId id="273" r:id="rId13"/>
    <p:sldId id="274" r:id="rId14"/>
    <p:sldId id="308" r:id="rId15"/>
    <p:sldId id="275" r:id="rId16"/>
    <p:sldId id="309" r:id="rId17"/>
    <p:sldId id="276" r:id="rId18"/>
    <p:sldId id="277" r:id="rId19"/>
    <p:sldId id="278" r:id="rId20"/>
    <p:sldId id="279" r:id="rId21"/>
    <p:sldId id="280" r:id="rId22"/>
    <p:sldId id="323" r:id="rId23"/>
    <p:sldId id="283" r:id="rId24"/>
    <p:sldId id="316" r:id="rId25"/>
    <p:sldId id="315" r:id="rId26"/>
    <p:sldId id="311" r:id="rId27"/>
    <p:sldId id="312" r:id="rId28"/>
    <p:sldId id="305" r:id="rId29"/>
    <p:sldId id="320" r:id="rId30"/>
    <p:sldId id="321" r:id="rId31"/>
    <p:sldId id="322" r:id="rId32"/>
    <p:sldId id="317" r:id="rId3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8yBHjv7QNGEqCvJSFoUYfw==" hashData="RHE9FZ5De6ugtq2eoP0KRzVs0a4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0066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>
        <p:scale>
          <a:sx n="55" d="100"/>
          <a:sy n="55" d="100"/>
        </p:scale>
        <p:origin x="-1037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0B459-63CE-4DF2-BECE-771FC1D25461}" type="datetimeFigureOut">
              <a:rPr lang="id-ID" smtClean="0"/>
              <a:t>24/09/2026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9783B-BE3A-49A2-B7E8-7734ADB4A19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1989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Dinnul Alfian Akbar 2007</a:t>
            </a:r>
          </a:p>
        </p:txBody>
      </p:sp>
      <p:sp>
        <p:nvSpPr>
          <p:cNvPr id="46083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mtClean="0"/>
              <a:t>Dinnul Alfian Akbar 2005</a:t>
            </a:r>
            <a:endParaRPr lang="en-US" smtClean="0"/>
          </a:p>
        </p:txBody>
      </p:sp>
      <p:sp>
        <p:nvSpPr>
          <p:cNvPr id="46084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0D0F88-F286-44B9-979C-9B0AD0F01BE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9783B-BE3A-49A2-B7E8-7734ADB4A19D}" type="slidenum">
              <a:rPr lang="id-ID" smtClean="0"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84144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693204-5EDA-43B4-8B2C-343FA4390A1A}" type="slidenum">
              <a:rPr lang="en-US" smtClean="0"/>
              <a:pPr>
                <a:defRPr/>
              </a:pPr>
              <a:t>20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C4C7E10-E7D5-4BC4-A547-AF6EAC12E3A6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Dinnul Alfian Akbar 2007</a:t>
            </a:r>
          </a:p>
        </p:txBody>
      </p:sp>
      <p:sp>
        <p:nvSpPr>
          <p:cNvPr id="64515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mtClean="0"/>
              <a:t>Dinnul Alfian Akbar 2005</a:t>
            </a:r>
            <a:endParaRPr lang="en-US" smtClean="0"/>
          </a:p>
        </p:txBody>
      </p:sp>
      <p:sp>
        <p:nvSpPr>
          <p:cNvPr id="64516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706691-C9BE-42A5-B1F6-2A41E1B53B9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smtClean="0"/>
          </a:p>
        </p:txBody>
      </p:sp>
      <p:sp>
        <p:nvSpPr>
          <p:cNvPr id="76805" name="Rectangle 2"/>
          <p:cNvSpPr>
            <a:spLocks noChangeArrowheads="1"/>
          </p:cNvSpPr>
          <p:nvPr/>
        </p:nvSpPr>
        <p:spPr bwMode="auto">
          <a:xfrm>
            <a:off x="3883991" y="0"/>
            <a:ext cx="2974009" cy="4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93" tIns="43247" rIns="86493" bIns="43247" anchor="ctr"/>
          <a:lstStyle/>
          <a:p>
            <a:endParaRPr lang="id-ID">
              <a:latin typeface="Calibri" pitchFamily="34" charset="0"/>
            </a:endParaRPr>
          </a:p>
        </p:txBody>
      </p:sp>
      <p:sp>
        <p:nvSpPr>
          <p:cNvPr id="76806" name="Rectangle 3"/>
          <p:cNvSpPr>
            <a:spLocks noChangeArrowheads="1"/>
          </p:cNvSpPr>
          <p:nvPr/>
        </p:nvSpPr>
        <p:spPr bwMode="auto">
          <a:xfrm>
            <a:off x="3883991" y="8685109"/>
            <a:ext cx="2974009" cy="458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9" tIns="0" rIns="19049" bIns="0" anchor="b"/>
          <a:lstStyle/>
          <a:p>
            <a:pPr algn="r"/>
            <a:r>
              <a:rPr lang="en-US" sz="900" i="1">
                <a:latin typeface="Calibri" pitchFamily="34" charset="0"/>
              </a:rPr>
              <a:t>31</a:t>
            </a:r>
          </a:p>
        </p:txBody>
      </p:sp>
      <p:sp>
        <p:nvSpPr>
          <p:cNvPr id="76807" name="Rectangle 4"/>
          <p:cNvSpPr>
            <a:spLocks noChangeArrowheads="1"/>
          </p:cNvSpPr>
          <p:nvPr/>
        </p:nvSpPr>
        <p:spPr bwMode="auto">
          <a:xfrm>
            <a:off x="-1616" y="8685109"/>
            <a:ext cx="2972393" cy="458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93" tIns="43247" rIns="86493" bIns="43247" anchor="ctr"/>
          <a:lstStyle/>
          <a:p>
            <a:endParaRPr lang="id-ID">
              <a:latin typeface="Calibri" pitchFamily="34" charset="0"/>
            </a:endParaRPr>
          </a:p>
        </p:txBody>
      </p:sp>
      <p:sp>
        <p:nvSpPr>
          <p:cNvPr id="76808" name="Rectangle 5"/>
          <p:cNvSpPr>
            <a:spLocks noChangeArrowheads="1"/>
          </p:cNvSpPr>
          <p:nvPr/>
        </p:nvSpPr>
        <p:spPr bwMode="auto">
          <a:xfrm>
            <a:off x="-1616" y="0"/>
            <a:ext cx="2972393" cy="4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93" tIns="43247" rIns="86493" bIns="43247" anchor="ctr"/>
          <a:lstStyle/>
          <a:p>
            <a:endParaRPr lang="id-ID">
              <a:latin typeface="Calibri" pitchFamily="34" charset="0"/>
            </a:endParaRPr>
          </a:p>
        </p:txBody>
      </p:sp>
      <p:sp>
        <p:nvSpPr>
          <p:cNvPr id="76809" name="Rectangle 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10" name="Rectangle 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Dinnul Alfian Akbar 2007</a:t>
            </a:r>
          </a:p>
        </p:txBody>
      </p:sp>
      <p:sp>
        <p:nvSpPr>
          <p:cNvPr id="60419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mtClean="0"/>
              <a:t>Dinnul Alfian Akbar 2005</a:t>
            </a:r>
            <a:endParaRPr lang="en-US" smtClean="0"/>
          </a:p>
        </p:txBody>
      </p:sp>
      <p:sp>
        <p:nvSpPr>
          <p:cNvPr id="60420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A14489-C5D1-44F2-964F-1825F264B68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smtClean="0"/>
          </a:p>
        </p:txBody>
      </p:sp>
      <p:sp>
        <p:nvSpPr>
          <p:cNvPr id="72709" name="Rectangle 2"/>
          <p:cNvSpPr>
            <a:spLocks noChangeArrowheads="1"/>
          </p:cNvSpPr>
          <p:nvPr/>
        </p:nvSpPr>
        <p:spPr bwMode="auto">
          <a:xfrm>
            <a:off x="3883991" y="0"/>
            <a:ext cx="2974009" cy="4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93" tIns="43247" rIns="86493" bIns="43247" anchor="ctr"/>
          <a:lstStyle/>
          <a:p>
            <a:endParaRPr lang="id-ID">
              <a:latin typeface="Calibri" pitchFamily="34" charset="0"/>
            </a:endParaRPr>
          </a:p>
        </p:txBody>
      </p:sp>
      <p:sp>
        <p:nvSpPr>
          <p:cNvPr id="72710" name="Rectangle 3"/>
          <p:cNvSpPr>
            <a:spLocks noChangeArrowheads="1"/>
          </p:cNvSpPr>
          <p:nvPr/>
        </p:nvSpPr>
        <p:spPr bwMode="auto">
          <a:xfrm>
            <a:off x="3883991" y="8685109"/>
            <a:ext cx="2974009" cy="458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9" tIns="0" rIns="19049" bIns="0" anchor="b"/>
          <a:lstStyle/>
          <a:p>
            <a:pPr algn="r"/>
            <a:r>
              <a:rPr lang="en-US" sz="900" i="1">
                <a:latin typeface="Calibri" pitchFamily="34" charset="0"/>
              </a:rPr>
              <a:t>15</a:t>
            </a:r>
          </a:p>
        </p:txBody>
      </p:sp>
      <p:sp>
        <p:nvSpPr>
          <p:cNvPr id="72711" name="Rectangle 4"/>
          <p:cNvSpPr>
            <a:spLocks noChangeArrowheads="1"/>
          </p:cNvSpPr>
          <p:nvPr/>
        </p:nvSpPr>
        <p:spPr bwMode="auto">
          <a:xfrm>
            <a:off x="-1616" y="8685109"/>
            <a:ext cx="2972393" cy="458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93" tIns="43247" rIns="86493" bIns="43247" anchor="ctr"/>
          <a:lstStyle/>
          <a:p>
            <a:endParaRPr lang="id-ID">
              <a:latin typeface="Calibri" pitchFamily="34" charset="0"/>
            </a:endParaRPr>
          </a:p>
        </p:txBody>
      </p:sp>
      <p:sp>
        <p:nvSpPr>
          <p:cNvPr id="72712" name="Rectangle 5"/>
          <p:cNvSpPr>
            <a:spLocks noChangeArrowheads="1"/>
          </p:cNvSpPr>
          <p:nvPr/>
        </p:nvSpPr>
        <p:spPr bwMode="auto">
          <a:xfrm>
            <a:off x="-1616" y="0"/>
            <a:ext cx="2972393" cy="4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93" tIns="43247" rIns="86493" bIns="43247" anchor="ctr"/>
          <a:lstStyle/>
          <a:p>
            <a:endParaRPr lang="id-ID">
              <a:latin typeface="Calibri" pitchFamily="34" charset="0"/>
            </a:endParaRPr>
          </a:p>
        </p:txBody>
      </p:sp>
      <p:sp>
        <p:nvSpPr>
          <p:cNvPr id="72713" name="Rectangle 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14" name="Rectangle 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A1671F7-65AA-409F-BF42-9D60858E6079}" type="slidenum">
              <a:rPr lang="en-US">
                <a:solidFill>
                  <a:prstClr val="black"/>
                </a:solidFill>
              </a:rPr>
              <a:pPr eaLnBrk="1" hangingPunct="1"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22243E-BE90-4F4B-B870-96DBF1FFCE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CF13AF-0AB7-41A2-96DD-E3678C87B1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00BABC-D051-440C-A861-6E546A0055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30525D-0D3B-4BCE-8C5F-6CB854FA6D1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19DD61-2E61-47B4-93FC-825ADA7DBD0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A4DEB-855D-4279-8A8A-D409708DBD8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622497-E6CD-4A18-AD44-79AD2F0A78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7DB650-BDC6-4D85-8C87-B07C6D14CA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320C45CF-F70F-4173-BCD2-824889971E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2D73C2-F175-4FD0-A3CE-C1E61C9C03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887810-2717-47AB-AF04-6D56FDFB52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65797-EAA5-442D-AC2D-745225E247C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407-B0D4-4BBC-943F-FBF1B7A8113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052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9EFB1-418D-420F-8732-4A5B15AF219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3D01D-54AA-48CC-8846-198FF8685C4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967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7161A-F1A2-4ACE-905D-EE3DE494A9D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0D111-91CD-4BA8-97B4-75AABC9FC92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490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D8A6E-C89B-4BCB-B62D-B56B9DB0617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FDF53-939A-4D6B-9FF7-96F5B707441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470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E39F3-5BF8-47B2-9AC4-0622A0ACA51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DA79D-329B-45EF-BFFF-6AC04884164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537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CEB72-FAE6-49EB-A1DC-141CBB61A65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AE7E0-FDA2-4D62-9C93-569651E0BE5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25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764CC-49DF-45B5-B66E-D4AB97331E7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FBEC4-A710-4E99-BF5C-AB08510426A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226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E7B77-D258-428D-B415-7F16C020523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D17F9-FD73-44B3-B00F-E64452178D3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9744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F05C4-9923-4707-BEAA-90428B4B128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79E3D-8B6A-47C1-A9EB-F7A0A3DBC46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817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2DC2A-4131-4767-BDCB-1296660360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9A115-3255-470B-9A86-AA5A4F53BDB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5493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5A20F-0F56-4034-BCD7-05C9E977D1E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5E4C0-E307-48F0-901D-94B7A6AF7BE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263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ACE58-4046-41E2-86C4-31394D22377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455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276225"/>
            <a:ext cx="82264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8788" y="1601788"/>
            <a:ext cx="8226425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788" y="3943350"/>
            <a:ext cx="8226425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1776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26543-236D-41F8-8463-C89308EDC682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374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5961E-8517-4417-B948-316CF6983777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879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C48D6-F7C6-4FC0-B8EE-D66F4E67807B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631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17172-9BF5-4033-91AE-F5EF9453CE5B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897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BC2BB-28FF-4F70-A00C-0280115C218A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5810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098E6-D003-43F8-B08E-6000E5F12C1E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021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06027-CB89-4D81-B4CD-74CA31F26729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4102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C86CA-B1FA-4AF6-BB7E-687A607FDFFB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2900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CA041-6777-4F6A-845C-240FCD146A8C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0863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2E8A3-4272-4025-BF02-DB7D569C29F6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8587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40ACC-0CCA-48BB-9C8D-5DFDECE72C78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0158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654A6-2672-477C-8B70-E854F1AF98CD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8825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75984-8E03-4372-B636-83FF12AFCEE1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4818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258D9-23A8-4BA0-9E0D-C2B31F24F1E4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70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7D4E19-2F2F-435C-9088-975C5A5E3D4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0583181-9D88-4D66-A429-0188B4F1134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55CFDA1-A1F6-477D-A171-F5FE00FF7EA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99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FF57C9-FB9D-470C-8C8A-7045FA69EE5C}" type="slidenum">
              <a:rPr lang="en-US">
                <a:solidFill>
                  <a:srgbClr val="04617B">
                    <a:shade val="9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38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371600"/>
            <a:ext cx="8686800" cy="1337320"/>
          </a:xfrm>
          <a:extLst/>
        </p:spPr>
        <p:txBody>
          <a:bodyPr>
            <a:normAutofit/>
          </a:bodyPr>
          <a:lstStyle/>
          <a:p>
            <a:pPr lvl="0" algn="ctr">
              <a:defRPr/>
            </a:pPr>
            <a:r>
              <a:rPr lang="en-US" sz="4400" dirty="0" smtClean="0">
                <a:latin typeface="Gill Sans Ultra Bold Condensed" pitchFamily="34" charset="0"/>
              </a:rPr>
              <a:t>PEN</a:t>
            </a:r>
            <a:r>
              <a:rPr lang="id-ID" sz="4400" dirty="0" smtClean="0">
                <a:latin typeface="Gill Sans Ultra Bold Condensed" pitchFamily="34" charset="0"/>
              </a:rPr>
              <a:t>GA</a:t>
            </a:r>
            <a:r>
              <a:rPr lang="en-US" sz="4400" dirty="0" smtClean="0">
                <a:latin typeface="Gill Sans Ultra Bold Condensed" pitchFamily="34" charset="0"/>
              </a:rPr>
              <a:t>N</a:t>
            </a:r>
            <a:r>
              <a:rPr lang="id-ID" sz="4400" dirty="0" smtClean="0">
                <a:latin typeface="Gill Sans Ultra Bold Condensed" pitchFamily="34" charset="0"/>
              </a:rPr>
              <a:t>TAR</a:t>
            </a:r>
            <a:r>
              <a:rPr lang="en-US" sz="4400" dirty="0" smtClean="0">
                <a:latin typeface="Gill Sans Ultra Bold Condensed" pitchFamily="34" charset="0"/>
              </a:rPr>
              <a:t> </a:t>
            </a:r>
            <a:r>
              <a:rPr lang="id-ID" sz="4400" dirty="0" smtClean="0">
                <a:latin typeface="Gill Sans Ultra Bold Condensed" pitchFamily="34" charset="0"/>
              </a:rPr>
              <a:t>ILMU </a:t>
            </a:r>
            <a:r>
              <a:rPr lang="en-US" sz="4400" dirty="0" smtClean="0">
                <a:latin typeface="Gill Sans Ultra Bold Condensed" pitchFamily="34" charset="0"/>
              </a:rPr>
              <a:t>EKONOMI</a:t>
            </a:r>
            <a:r>
              <a:rPr lang="id-ID" sz="4400" dirty="0" smtClean="0">
                <a:latin typeface="Gill Sans Ultra Bold Condensed" pitchFamily="34" charset="0"/>
              </a:rPr>
              <a:t> </a:t>
            </a:r>
            <a:br>
              <a:rPr lang="id-ID" sz="4400" dirty="0" smtClean="0">
                <a:latin typeface="Gill Sans Ultra Bold Condensed" pitchFamily="34" charset="0"/>
              </a:rPr>
            </a:br>
            <a:r>
              <a:rPr lang="id-ID" sz="4000" dirty="0" smtClean="0">
                <a:effectLst/>
              </a:rPr>
              <a:t>(Ruang Lingkup Ilmu Ekonomi)</a:t>
            </a:r>
            <a:endParaRPr lang="en-US" sz="2400" dirty="0" smtClean="0">
              <a:latin typeface="Lucida Console" pitchFamily="49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381375"/>
            <a:ext cx="3048000" cy="657225"/>
          </a:xfrm>
        </p:spPr>
        <p:txBody>
          <a:bodyPr>
            <a:normAutofit/>
          </a:bodyPr>
          <a:lstStyle/>
          <a:p>
            <a:pPr marR="0" eaLnBrk="1" hangingPunct="1"/>
            <a:r>
              <a:rPr lang="en-US" b="1" dirty="0" smtClean="0"/>
              <a:t> ( </a:t>
            </a:r>
            <a:r>
              <a:rPr lang="en-US" b="1" dirty="0" err="1" smtClean="0">
                <a:latin typeface="Arial Rounded MT Bold" pitchFamily="34" charset="0"/>
              </a:rPr>
              <a:t>Pertemuan</a:t>
            </a:r>
            <a:r>
              <a:rPr lang="en-US" b="1" dirty="0" smtClean="0">
                <a:latin typeface="Arial Rounded MT Bold" pitchFamily="34" charset="0"/>
              </a:rPr>
              <a:t> </a:t>
            </a:r>
            <a:r>
              <a:rPr lang="id-ID" b="1" dirty="0" smtClean="0">
                <a:latin typeface="Arial Rounded MT Bold" pitchFamily="34" charset="0"/>
              </a:rPr>
              <a:t>1</a:t>
            </a:r>
            <a:r>
              <a:rPr lang="en-US" b="1" dirty="0" smtClean="0">
                <a:latin typeface="Arial Rounded MT Bold" pitchFamily="34" charset="0"/>
              </a:rPr>
              <a:t> </a:t>
            </a:r>
            <a:r>
              <a:rPr lang="en-US" b="1" dirty="0" smtClean="0"/>
              <a:t>)</a:t>
            </a: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762000" y="5029200"/>
            <a:ext cx="3184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n-NO">
                <a:solidFill>
                  <a:srgbClr val="000000"/>
                </a:solidFill>
                <a:latin typeface="Arial Black" pitchFamily="34" charset="0"/>
                <a:cs typeface="Arial" pitchFamily="34" charset="0"/>
              </a:rPr>
              <a:t>By : BIDA SARI,  SP, MSi</a:t>
            </a:r>
            <a:endParaRPr lang="en-US">
              <a:solidFill>
                <a:srgbClr val="000000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013" y="3581400"/>
            <a:ext cx="1347787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133" y="3717032"/>
            <a:ext cx="3939331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28" y="81345"/>
            <a:ext cx="709576" cy="628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822604" y="210758"/>
            <a:ext cx="72062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UNIVERSITAS PERSADA INDONESIA Y.A.I </a:t>
            </a:r>
            <a:r>
              <a:rPr lang="id-ID" b="1" dirty="0" smtClean="0"/>
              <a:t> </a:t>
            </a:r>
            <a:r>
              <a:rPr lang="en-US" b="1" dirty="0" smtClean="0"/>
              <a:t>JAKARTA</a:t>
            </a:r>
            <a:endParaRPr lang="id-ID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525" y="3284984"/>
            <a:ext cx="2333997" cy="2248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083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id-ID" dirty="0" smtClean="0"/>
              <a:t>Daftar Rujukan</a:t>
            </a:r>
            <a:endParaRPr lang="id-ID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id-ID" dirty="0" smtClean="0"/>
              <a:t>Sukirno,  Sadono. 2016. </a:t>
            </a:r>
            <a:r>
              <a:rPr lang="id-ID" i="1" dirty="0" smtClean="0"/>
              <a:t>Mikro Ekonomi Teori Pengantar. </a:t>
            </a:r>
            <a:r>
              <a:rPr lang="id-ID" dirty="0" smtClean="0"/>
              <a:t> Edisi ketiga. Raja Grafindo Persada. Jakarta</a:t>
            </a:r>
          </a:p>
          <a:p>
            <a:r>
              <a:rPr lang="id-ID" dirty="0"/>
              <a:t>Mankiw, N. Gregory .2006.  </a:t>
            </a:r>
            <a:r>
              <a:rPr lang="id-ID" i="1" dirty="0"/>
              <a:t>Priciples of Economics : Pengantar Ekonomi Mikro. </a:t>
            </a:r>
            <a:r>
              <a:rPr lang="id-ID" dirty="0"/>
              <a:t>Edisi 3.  Salemba Empat. Jakarta</a:t>
            </a:r>
          </a:p>
          <a:p>
            <a:r>
              <a:rPr lang="id-ID" dirty="0" smtClean="0"/>
              <a:t>Samuelson &amp; Nordhaus. 2004. Ilmu Mikroekonomi. Edisi 17. Media Global Edukasi.  Jakarta</a:t>
            </a:r>
          </a:p>
          <a:p>
            <a:r>
              <a:rPr lang="id-ID" dirty="0"/>
              <a:t>Arifia </a:t>
            </a:r>
            <a:r>
              <a:rPr lang="id-ID" dirty="0" smtClean="0"/>
              <a:t>Nurriqli,│</a:t>
            </a:r>
            <a:r>
              <a:rPr lang="id-ID" dirty="0"/>
              <a:t>Apud Abdul </a:t>
            </a:r>
            <a:r>
              <a:rPr lang="id-ID" dirty="0" smtClean="0"/>
              <a:t>Aziz, dkk. 2022. Pengantar </a:t>
            </a:r>
            <a:r>
              <a:rPr lang="id-ID" dirty="0"/>
              <a:t>Ekonomi Mikro, Konsep dan Teori</a:t>
            </a:r>
            <a:r>
              <a:rPr lang="id-ID" dirty="0" smtClean="0"/>
              <a:t>. </a:t>
            </a:r>
            <a:r>
              <a:rPr lang="id-ID" dirty="0"/>
              <a:t>(E-book). </a:t>
            </a:r>
            <a:r>
              <a:rPr lang="id-ID" dirty="0" smtClean="0"/>
              <a:t>Penerbit Cv. Eureka Media Aksara. Jawa Tengah</a:t>
            </a:r>
          </a:p>
          <a:p>
            <a:endParaRPr lang="id-ID" dirty="0" smtClean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1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350" name="Rectangle 1030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>
                <a:solidFill>
                  <a:schemeClr val="tx2">
                    <a:satMod val="130000"/>
                  </a:schemeClr>
                </a:solidFill>
              </a:rPr>
              <a:t>Ekonomi</a:t>
            </a: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. . .	</a:t>
            </a:r>
            <a:endParaRPr lang="en-US" dirty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081351" name="Rectangle 1031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21336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3600" smtClean="0">
                <a:solidFill>
                  <a:srgbClr val="474A81"/>
                </a:solidFill>
              </a:rPr>
              <a:t>   . . . </a:t>
            </a:r>
            <a:r>
              <a:rPr lang="id-ID" sz="3600" smtClean="0">
                <a:solidFill>
                  <a:srgbClr val="474A81"/>
                </a:solidFill>
              </a:rPr>
              <a:t>Kata</a:t>
            </a:r>
            <a:r>
              <a:rPr lang="en-US" sz="3600" smtClean="0">
                <a:solidFill>
                  <a:srgbClr val="474A81"/>
                </a:solidFill>
              </a:rPr>
              <a:t> </a:t>
            </a:r>
            <a:r>
              <a:rPr lang="id-ID" sz="3600" u="sng" smtClean="0">
                <a:solidFill>
                  <a:srgbClr val="B0001D"/>
                </a:solidFill>
              </a:rPr>
              <a:t>Ekonomi</a:t>
            </a:r>
            <a:r>
              <a:rPr lang="en-US" sz="3600" smtClean="0">
                <a:solidFill>
                  <a:srgbClr val="474A81"/>
                </a:solidFill>
              </a:rPr>
              <a:t> </a:t>
            </a:r>
            <a:r>
              <a:rPr lang="id-ID" sz="3600" smtClean="0">
                <a:solidFill>
                  <a:srgbClr val="474A81"/>
                </a:solidFill>
              </a:rPr>
              <a:t>berasal dari sebuah kata dalam bahasa Yunani</a:t>
            </a:r>
            <a:r>
              <a:rPr lang="en-US" sz="3600" smtClean="0">
                <a:solidFill>
                  <a:srgbClr val="474A81"/>
                </a:solidFill>
              </a:rPr>
              <a:t> “</a:t>
            </a:r>
            <a:r>
              <a:rPr lang="id-ID" sz="3600" smtClean="0">
                <a:solidFill>
                  <a:srgbClr val="474A81"/>
                </a:solidFill>
              </a:rPr>
              <a:t>pihak yang mengelola rumah tangga</a:t>
            </a:r>
            <a:r>
              <a:rPr lang="en-US" sz="3600" smtClean="0">
                <a:solidFill>
                  <a:srgbClr val="474A81"/>
                </a:solidFill>
              </a:rPr>
              <a:t>.”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96188" y="6165850"/>
            <a:ext cx="862012" cy="457200"/>
          </a:xfrm>
        </p:spPr>
        <p:txBody>
          <a:bodyPr/>
          <a:lstStyle/>
          <a:p>
            <a:pPr algn="r">
              <a:defRPr/>
            </a:pPr>
            <a:fld id="{7FF4F76B-AB8C-4836-9E60-F78F43BF06BF}" type="slidenum">
              <a:rPr lang="en-US"/>
              <a:pPr algn="r">
                <a:defRPr/>
              </a:pPr>
              <a:t>3</a:t>
            </a:fld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0324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81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135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305800" cy="827112"/>
          </a:xfrm>
        </p:spPr>
        <p:txBody>
          <a:bodyPr>
            <a:normAutofit/>
          </a:bodyPr>
          <a:lstStyle/>
          <a:p>
            <a:pPr algn="ctr"/>
            <a:r>
              <a:rPr lang="id-ID" b="1" dirty="0"/>
              <a:t>Ilmu </a:t>
            </a:r>
            <a:r>
              <a:rPr lang="id-ID" b="1" dirty="0" smtClean="0"/>
              <a:t>Ekonomi</a:t>
            </a:r>
            <a:endParaRPr lang="id-ID" dirty="0"/>
          </a:p>
        </p:txBody>
      </p:sp>
      <p:sp>
        <p:nvSpPr>
          <p:cNvPr id="3" name="Rectangle 2"/>
          <p:cNvSpPr/>
          <p:nvPr/>
        </p:nvSpPr>
        <p:spPr>
          <a:xfrm>
            <a:off x="251520" y="1340768"/>
            <a:ext cx="871296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d-ID" sz="2400" b="1" dirty="0" smtClean="0"/>
              <a:t>Ilmu </a:t>
            </a:r>
            <a:r>
              <a:rPr lang="id-ID" sz="2400" b="1" dirty="0"/>
              <a:t>ekonomi </a:t>
            </a:r>
            <a:r>
              <a:rPr lang="id-ID" sz="2400" dirty="0"/>
              <a:t>sebagai suatu bidang studi mulai berkembang semenjak </a:t>
            </a:r>
            <a:r>
              <a:rPr lang="id-ID" sz="2400" dirty="0" smtClean="0"/>
              <a:t>pertengahan </a:t>
            </a:r>
            <a:r>
              <a:rPr lang="id-ID" sz="2400" dirty="0"/>
              <a:t>abad ke </a:t>
            </a:r>
            <a:r>
              <a:rPr lang="id-ID" sz="2400" dirty="0" smtClean="0"/>
              <a:t>18 (Awal Revolusi Industri), </a:t>
            </a:r>
            <a:r>
              <a:rPr lang="id-ID" sz="2400" dirty="0"/>
              <a:t>yaitu setelah </a:t>
            </a:r>
            <a:r>
              <a:rPr lang="id-ID" sz="2400" b="1" dirty="0">
                <a:solidFill>
                  <a:srgbClr val="FF0000"/>
                </a:solidFill>
              </a:rPr>
              <a:t>Adam Smith</a:t>
            </a:r>
            <a:r>
              <a:rPr lang="id-ID" sz="2400" dirty="0"/>
              <a:t>, seorang </a:t>
            </a:r>
            <a:r>
              <a:rPr lang="id-ID" sz="2400" b="1" dirty="0"/>
              <a:t>pemikir </a:t>
            </a:r>
            <a:r>
              <a:rPr lang="id-ID" sz="2400" b="1" dirty="0" smtClean="0"/>
              <a:t>dan ahli Ekonomi </a:t>
            </a:r>
            <a:r>
              <a:rPr lang="id-ID" sz="2400" b="1" dirty="0"/>
              <a:t>Inggris </a:t>
            </a:r>
            <a:r>
              <a:rPr lang="id-ID" sz="2400" dirty="0"/>
              <a:t>menerbitkan bukunya berjudul </a:t>
            </a:r>
            <a:r>
              <a:rPr lang="en-US" sz="2400" dirty="0" smtClean="0"/>
              <a:t>“</a:t>
            </a:r>
            <a:r>
              <a:rPr lang="en-US" sz="2400" b="1" dirty="0" smtClean="0">
                <a:solidFill>
                  <a:srgbClr val="C00000"/>
                </a:solidFill>
              </a:rPr>
              <a:t>An </a:t>
            </a:r>
            <a:r>
              <a:rPr lang="en-US" sz="2400" b="1" dirty="0">
                <a:solidFill>
                  <a:srgbClr val="C00000"/>
                </a:solidFill>
              </a:rPr>
              <a:t>Inquiry into the Nature and Cases of the</a:t>
            </a:r>
            <a:r>
              <a:rPr lang="id-ID" sz="2400" b="1" dirty="0">
                <a:solidFill>
                  <a:srgbClr val="C00000"/>
                </a:solidFill>
              </a:rPr>
              <a:t> Wealth of Nation</a:t>
            </a:r>
            <a:r>
              <a:rPr lang="id-ID" sz="2400" dirty="0" smtClean="0"/>
              <a:t>”. </a:t>
            </a:r>
            <a:r>
              <a:rPr lang="id-ID" sz="2400" dirty="0"/>
              <a:t>(publish </a:t>
            </a:r>
            <a:r>
              <a:rPr lang="id-ID" sz="2400" dirty="0" smtClean="0"/>
              <a:t>1776).</a:t>
            </a:r>
          </a:p>
          <a:p>
            <a:pPr algn="just"/>
            <a:r>
              <a:rPr lang="id-ID" sz="2400" dirty="0" smtClean="0"/>
              <a:t>“Penyelidikan </a:t>
            </a:r>
            <a:r>
              <a:rPr lang="id-ID" sz="2400" dirty="0"/>
              <a:t>tentang Sifat dan Penyebab Kekayaan </a:t>
            </a:r>
            <a:r>
              <a:rPr lang="id-ID" sz="2400" dirty="0" smtClean="0"/>
              <a:t>Bangsa-Negara”</a:t>
            </a:r>
            <a:endParaRPr lang="id-ID" sz="2400" dirty="0"/>
          </a:p>
          <a:p>
            <a:pPr algn="just"/>
            <a:r>
              <a:rPr lang="id-ID" sz="2400" b="1" dirty="0"/>
              <a:t>Adam Smith </a:t>
            </a:r>
            <a:r>
              <a:rPr lang="id-ID" sz="2400" dirty="0" smtClean="0"/>
              <a:t>dianggap </a:t>
            </a:r>
            <a:r>
              <a:rPr lang="id-ID" sz="2400" dirty="0"/>
              <a:t>sebagai “</a:t>
            </a:r>
            <a:r>
              <a:rPr lang="id-ID" sz="2400" b="1" dirty="0"/>
              <a:t>bapak ilmu ekonomi</a:t>
            </a:r>
            <a:r>
              <a:rPr lang="id-ID" sz="2400" dirty="0"/>
              <a:t>” </a:t>
            </a:r>
            <a:endParaRPr lang="id-ID" sz="2400" dirty="0" smtClean="0"/>
          </a:p>
          <a:p>
            <a:pPr algn="just"/>
            <a:endParaRPr lang="id-ID" sz="2000" b="1" dirty="0"/>
          </a:p>
          <a:p>
            <a:pPr algn="just"/>
            <a:r>
              <a:rPr lang="id-ID" sz="2600" dirty="0" smtClean="0"/>
              <a:t>Pengertian</a:t>
            </a:r>
            <a:r>
              <a:rPr lang="id-ID" sz="2600" b="1" dirty="0" smtClean="0">
                <a:solidFill>
                  <a:srgbClr val="C00000"/>
                </a:solidFill>
              </a:rPr>
              <a:t> Ilmu </a:t>
            </a:r>
            <a:r>
              <a:rPr lang="id-ID" sz="3200" b="1" dirty="0">
                <a:solidFill>
                  <a:srgbClr val="C00000"/>
                </a:solidFill>
              </a:rPr>
              <a:t>ekonomi</a:t>
            </a:r>
            <a:r>
              <a:rPr lang="id-ID" sz="2600" b="1" dirty="0">
                <a:solidFill>
                  <a:srgbClr val="C00000"/>
                </a:solidFill>
              </a:rPr>
              <a:t> </a:t>
            </a:r>
            <a:r>
              <a:rPr lang="id-ID" sz="2600" dirty="0" smtClean="0"/>
              <a:t>secara umum </a:t>
            </a:r>
            <a:r>
              <a:rPr lang="id-ID" sz="2400" dirty="0" smtClean="0"/>
              <a:t>yaitu :</a:t>
            </a:r>
          </a:p>
          <a:p>
            <a:pPr algn="just"/>
            <a:r>
              <a:rPr lang="id-ID" sz="2400" dirty="0" smtClean="0"/>
              <a:t>“ </a:t>
            </a:r>
            <a:r>
              <a:rPr lang="id-ID" sz="2400" dirty="0"/>
              <a:t>suatu ilmu yang mempelajari bagaimana usaha </a:t>
            </a:r>
            <a:r>
              <a:rPr lang="id-ID" sz="2400" dirty="0" smtClean="0"/>
              <a:t>manusia/ individu </a:t>
            </a:r>
            <a:r>
              <a:rPr lang="id-ID" sz="2400" dirty="0"/>
              <a:t>dalam memenuhi seluruh kebutuhan hidupnya yang bersifat tidak </a:t>
            </a:r>
            <a:r>
              <a:rPr lang="id-ID" sz="2400" dirty="0" smtClean="0"/>
              <a:t>terbatas </a:t>
            </a:r>
            <a:r>
              <a:rPr lang="sv-SE" sz="2400" dirty="0" smtClean="0"/>
              <a:t>dengan </a:t>
            </a:r>
            <a:r>
              <a:rPr lang="sv-SE" sz="2400" dirty="0"/>
              <a:t>alat pemuas kebutuhan </a:t>
            </a:r>
            <a:r>
              <a:rPr lang="sv-SE" sz="2400" dirty="0" smtClean="0"/>
              <a:t>(</a:t>
            </a:r>
            <a:r>
              <a:rPr lang="id-ID" sz="2400" dirty="0" smtClean="0"/>
              <a:t>sumber daya/</a:t>
            </a:r>
            <a:r>
              <a:rPr lang="sv-SE" sz="2400" dirty="0" smtClean="0"/>
              <a:t>fa</a:t>
            </a:r>
            <a:r>
              <a:rPr lang="id-ID" sz="2400" dirty="0" smtClean="0"/>
              <a:t>k</a:t>
            </a:r>
            <a:r>
              <a:rPr lang="sv-SE" sz="2400" dirty="0" smtClean="0"/>
              <a:t>tor-faktor </a:t>
            </a:r>
            <a:r>
              <a:rPr lang="sv-SE" sz="2400" dirty="0"/>
              <a:t>produksi) yang bersifat terbatas.”</a:t>
            </a:r>
            <a:endParaRPr lang="id-ID" sz="24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254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id-ID" b="1" dirty="0" smtClean="0"/>
              <a:t>Ilmu Ekonomi Menurut Ahli</a:t>
            </a:r>
            <a:endParaRPr lang="id-ID" b="1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507288" cy="4824536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id-ID" dirty="0" smtClean="0"/>
              <a:t>1. </a:t>
            </a:r>
            <a:r>
              <a:rPr lang="id-ID" dirty="0"/>
              <a:t>Menurut </a:t>
            </a:r>
            <a:r>
              <a:rPr lang="id-ID" dirty="0">
                <a:solidFill>
                  <a:srgbClr val="FF0000"/>
                </a:solidFill>
              </a:rPr>
              <a:t>Mankiw</a:t>
            </a:r>
            <a:r>
              <a:rPr lang="id-ID" dirty="0"/>
              <a:t> :</a:t>
            </a:r>
          </a:p>
          <a:p>
            <a:pPr>
              <a:spcAft>
                <a:spcPts val="600"/>
              </a:spcAft>
            </a:pP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 smtClean="0"/>
              <a:t>Ekonomi</a:t>
            </a:r>
            <a:r>
              <a:rPr lang="id-ID" dirty="0" smtClean="0"/>
              <a:t> : </a:t>
            </a:r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terbatas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langka</a:t>
            </a:r>
            <a:r>
              <a:rPr lang="id-ID" dirty="0" smtClean="0"/>
              <a:t>.</a:t>
            </a:r>
          </a:p>
          <a:p>
            <a:pPr marL="0" indent="0">
              <a:buNone/>
            </a:pPr>
            <a:r>
              <a:rPr lang="id-ID" dirty="0" smtClean="0"/>
              <a:t>2</a:t>
            </a:r>
            <a:r>
              <a:rPr lang="id-ID" dirty="0"/>
              <a:t>. Menurut  </a:t>
            </a:r>
            <a:r>
              <a:rPr lang="id-ID" dirty="0">
                <a:solidFill>
                  <a:srgbClr val="FF0000"/>
                </a:solidFill>
              </a:rPr>
              <a:t>Samuelson</a:t>
            </a:r>
            <a:r>
              <a:rPr lang="id-ID" dirty="0"/>
              <a:t> dan </a:t>
            </a:r>
            <a:r>
              <a:rPr lang="id-ID" dirty="0">
                <a:solidFill>
                  <a:srgbClr val="FF0000"/>
                </a:solidFill>
              </a:rPr>
              <a:t>Nordhaus</a:t>
            </a:r>
            <a:r>
              <a:rPr lang="id-ID" dirty="0"/>
              <a:t> (2004) </a:t>
            </a:r>
          </a:p>
          <a:p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id-ID" dirty="0"/>
              <a:t>mengelola sumberdaya yang sifatnya terbatas agar dapat digunakan secara </a:t>
            </a:r>
            <a:r>
              <a:rPr lang="id-ID" dirty="0" smtClean="0"/>
              <a:t>efisien.</a:t>
            </a:r>
          </a:p>
          <a:p>
            <a:pPr marL="0" indent="0">
              <a:buNone/>
            </a:pPr>
            <a:r>
              <a:rPr lang="id-ID" dirty="0"/>
              <a:t>3</a:t>
            </a:r>
            <a:r>
              <a:rPr lang="id-ID" dirty="0" smtClean="0"/>
              <a:t>. </a:t>
            </a:r>
            <a:r>
              <a:rPr lang="id-ID" dirty="0"/>
              <a:t>Menurut </a:t>
            </a:r>
            <a:r>
              <a:rPr lang="id-ID" dirty="0">
                <a:solidFill>
                  <a:srgbClr val="FF0000"/>
                </a:solidFill>
              </a:rPr>
              <a:t>Sadono Sukirno </a:t>
            </a:r>
            <a:r>
              <a:rPr lang="id-ID" dirty="0"/>
              <a:t>: </a:t>
            </a:r>
          </a:p>
          <a:p>
            <a:pPr>
              <a:spcAft>
                <a:spcPts val="600"/>
              </a:spcAft>
            </a:pPr>
            <a:r>
              <a:rPr lang="en-US" dirty="0"/>
              <a:t>“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menganalisa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id-ID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memperbaiki</a:t>
            </a:r>
            <a:r>
              <a:rPr lang="en-US" dirty="0"/>
              <a:t> </a:t>
            </a:r>
            <a:r>
              <a:rPr lang="en-US" dirty="0" err="1"/>
              <a:t>corak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(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 smtClean="0"/>
              <a:t>daya</a:t>
            </a:r>
            <a:r>
              <a:rPr lang="id-ID" dirty="0" smtClean="0"/>
              <a:t> </a:t>
            </a:r>
            <a:r>
              <a:rPr lang="en-US" dirty="0" smtClean="0"/>
              <a:t>: </a:t>
            </a:r>
            <a:r>
              <a:rPr lang="en-US" dirty="0"/>
              <a:t>SDA &amp; SDM)</a:t>
            </a:r>
            <a:r>
              <a:rPr lang="id-ID" dirty="0"/>
              <a:t>. </a:t>
            </a:r>
            <a:endParaRPr lang="id-ID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id-ID" dirty="0" smtClean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85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74638"/>
            <a:ext cx="749935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b="1" dirty="0">
                <a:solidFill>
                  <a:schemeClr val="tx2">
                    <a:satMod val="130000"/>
                  </a:schemeClr>
                </a:solidFill>
              </a:rPr>
              <a:t>Ilmu Ekonomi</a:t>
            </a:r>
            <a:endParaRPr lang="en-US" b="1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71625"/>
            <a:ext cx="7772400" cy="446722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d-ID" sz="2800" dirty="0"/>
              <a:t>4</a:t>
            </a:r>
            <a:r>
              <a:rPr lang="id-ID" sz="2800" dirty="0" smtClean="0"/>
              <a:t>. Menurut </a:t>
            </a:r>
            <a:r>
              <a:rPr lang="en-US" sz="2800" dirty="0">
                <a:solidFill>
                  <a:srgbClr val="C00000"/>
                </a:solidFill>
              </a:rPr>
              <a:t>Prof. Paul. A. Samuelson</a:t>
            </a:r>
            <a:r>
              <a:rPr lang="id-ID" sz="2800" dirty="0" smtClean="0"/>
              <a:t>  (Penerima </a:t>
            </a:r>
          </a:p>
          <a:p>
            <a:pPr marL="0" indent="0" algn="just">
              <a:buNone/>
            </a:pPr>
            <a:r>
              <a:rPr lang="id-ID" sz="2800" dirty="0"/>
              <a:t> </a:t>
            </a:r>
            <a:r>
              <a:rPr lang="id-ID" sz="2800" dirty="0" smtClean="0"/>
              <a:t>   Nobel Ilmu Ekonomi , 1970) :</a:t>
            </a:r>
          </a:p>
          <a:p>
            <a:pPr algn="just"/>
            <a:r>
              <a:rPr lang="en-US" sz="2800" b="1" dirty="0" smtClean="0"/>
              <a:t>I</a:t>
            </a:r>
            <a:r>
              <a:rPr lang="id-ID" sz="2800" b="1" dirty="0" smtClean="0"/>
              <a:t>lmu Ekonomi</a:t>
            </a:r>
            <a:r>
              <a:rPr lang="id-ID" sz="2800" dirty="0" smtClean="0"/>
              <a:t> </a:t>
            </a:r>
            <a:r>
              <a:rPr lang="id-ID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id-ID" sz="2800" dirty="0" smtClean="0">
                <a:solidFill>
                  <a:schemeClr val="tx2"/>
                </a:solidFill>
              </a:rPr>
              <a:t>suatu s</a:t>
            </a:r>
            <a:r>
              <a:rPr lang="en-US" sz="2800" dirty="0" err="1" smtClean="0">
                <a:solidFill>
                  <a:schemeClr val="tx2"/>
                </a:solidFill>
              </a:rPr>
              <a:t>tudi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mengenai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individu-individu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dan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masyarakat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membuat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id-ID" sz="2800" dirty="0" smtClean="0"/>
              <a:t>pilihan</a:t>
            </a:r>
            <a:r>
              <a:rPr lang="en-US" sz="2800" dirty="0" smtClean="0">
                <a:solidFill>
                  <a:schemeClr val="tx2"/>
                </a:solidFill>
              </a:rPr>
              <a:t>, </a:t>
            </a:r>
            <a:r>
              <a:rPr lang="en-US" sz="2800" dirty="0" err="1">
                <a:solidFill>
                  <a:schemeClr val="tx2"/>
                </a:solidFill>
              </a:rPr>
              <a:t>dengan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atau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tanpa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penggunaan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uang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 err="1">
                <a:solidFill>
                  <a:schemeClr val="tx2"/>
                </a:solidFill>
              </a:rPr>
              <a:t>dengan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menggunakan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/>
              <a:t>sumberdaya</a:t>
            </a:r>
            <a:r>
              <a:rPr lang="en-US" sz="2800" dirty="0"/>
              <a:t> </a:t>
            </a:r>
            <a:r>
              <a:rPr lang="en-US" sz="2800" dirty="0" err="1"/>
              <a:t>terbatas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– </a:t>
            </a:r>
            <a:r>
              <a:rPr lang="en-US" sz="2800" dirty="0" err="1">
                <a:solidFill>
                  <a:schemeClr val="tx2"/>
                </a:solidFill>
              </a:rPr>
              <a:t>tetapi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dapat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digunakan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dalam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berbagai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cara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untuk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menghasilkan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berbagai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jenis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barang</a:t>
            </a:r>
            <a:r>
              <a:rPr lang="en-US" sz="2800" dirty="0">
                <a:solidFill>
                  <a:schemeClr val="tx2"/>
                </a:solidFill>
              </a:rPr>
              <a:t> &amp; </a:t>
            </a:r>
            <a:r>
              <a:rPr lang="en-US" sz="2800" dirty="0" err="1">
                <a:solidFill>
                  <a:schemeClr val="tx2"/>
                </a:solidFill>
              </a:rPr>
              <a:t>jasa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serta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mendistribusikannya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untuk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kebutuhan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konsumsi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 err="1">
                <a:solidFill>
                  <a:schemeClr val="tx2"/>
                </a:solidFill>
              </a:rPr>
              <a:t>sekarang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dan</a:t>
            </a:r>
            <a:r>
              <a:rPr lang="en-US" sz="2800" dirty="0">
                <a:solidFill>
                  <a:schemeClr val="tx2"/>
                </a:solidFill>
              </a:rPr>
              <a:t> di </a:t>
            </a:r>
            <a:r>
              <a:rPr lang="en-US" sz="2800" dirty="0" err="1">
                <a:solidFill>
                  <a:schemeClr val="tx2"/>
                </a:solidFill>
              </a:rPr>
              <a:t>masa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datang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 err="1">
                <a:solidFill>
                  <a:schemeClr val="tx2"/>
                </a:solidFill>
              </a:rPr>
              <a:t>kepada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berbagai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individu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dan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golongan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masyarakat</a:t>
            </a:r>
            <a:r>
              <a:rPr lang="id-ID" sz="2800" dirty="0">
                <a:solidFill>
                  <a:schemeClr val="tx2"/>
                </a:solidFill>
              </a:rPr>
              <a:t>.</a:t>
            </a:r>
            <a:endParaRPr lang="en-US" sz="2800" dirty="0">
              <a:solidFill>
                <a:schemeClr val="tx2"/>
              </a:solidFill>
            </a:endParaRPr>
          </a:p>
          <a:p>
            <a:pPr algn="just"/>
            <a:endParaRPr lang="id-ID" sz="2800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96188" y="6165850"/>
            <a:ext cx="862012" cy="457200"/>
          </a:xfrm>
        </p:spPr>
        <p:txBody>
          <a:bodyPr/>
          <a:lstStyle/>
          <a:p>
            <a:pPr algn="r">
              <a:defRPr/>
            </a:pPr>
            <a:fld id="{FD43822B-4919-4523-ABBE-7024D5A9B42C}" type="slidenum">
              <a:rPr lang="en-US"/>
              <a:pPr algn="r">
                <a:defRPr/>
              </a:pPr>
              <a:t>6</a:t>
            </a:fld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23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2"/>
          <p:cNvSpPr>
            <a:spLocks noChangeArrowheads="1" noChangeShapeType="1" noTextEdit="1"/>
          </p:cNvSpPr>
          <p:nvPr/>
        </p:nvSpPr>
        <p:spPr bwMode="auto">
          <a:xfrm>
            <a:off x="304800" y="202729"/>
            <a:ext cx="3048000" cy="561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2400" kern="1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Narrow"/>
              </a:rPr>
              <a:t>ILMU EKONOMI</a:t>
            </a:r>
            <a:endParaRPr lang="id-ID" sz="2400" kern="10" dirty="0" smtClean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Narrow"/>
            </a:endParaRPr>
          </a:p>
        </p:txBody>
      </p:sp>
      <p:sp>
        <p:nvSpPr>
          <p:cNvPr id="29699" name="WordArt 3"/>
          <p:cNvSpPr>
            <a:spLocks noChangeArrowheads="1" noChangeShapeType="1" noTextEdit="1"/>
          </p:cNvSpPr>
          <p:nvPr/>
        </p:nvSpPr>
        <p:spPr bwMode="auto">
          <a:xfrm>
            <a:off x="542925" y="1465263"/>
            <a:ext cx="981075" cy="733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2400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Narrow"/>
              </a:rPr>
              <a:t>INPUT</a:t>
            </a:r>
          </a:p>
        </p:txBody>
      </p:sp>
      <p:sp>
        <p:nvSpPr>
          <p:cNvPr id="29700" name="AutoShape 4"/>
          <p:cNvSpPr>
            <a:spLocks noChangeArrowheads="1"/>
          </p:cNvSpPr>
          <p:nvPr/>
        </p:nvSpPr>
        <p:spPr bwMode="auto">
          <a:xfrm>
            <a:off x="1676400" y="1589088"/>
            <a:ext cx="914400" cy="5334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7971 h 21600"/>
              <a:gd name="T14" fmla="*/ 19793 w 21600"/>
              <a:gd name="T15" fmla="*/ 1362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00" y="0"/>
                </a:moveTo>
                <a:lnTo>
                  <a:pt x="14700" y="7971"/>
                </a:lnTo>
                <a:lnTo>
                  <a:pt x="3375" y="7971"/>
                </a:lnTo>
                <a:lnTo>
                  <a:pt x="3375" y="13629"/>
                </a:lnTo>
                <a:lnTo>
                  <a:pt x="14700" y="13629"/>
                </a:lnTo>
                <a:lnTo>
                  <a:pt x="14700" y="21600"/>
                </a:lnTo>
                <a:lnTo>
                  <a:pt x="21600" y="10800"/>
                </a:lnTo>
                <a:lnTo>
                  <a:pt x="14700" y="0"/>
                </a:lnTo>
                <a:close/>
              </a:path>
              <a:path w="21600" h="21600">
                <a:moveTo>
                  <a:pt x="1350" y="7971"/>
                </a:moveTo>
                <a:lnTo>
                  <a:pt x="1350" y="13629"/>
                </a:lnTo>
                <a:lnTo>
                  <a:pt x="2700" y="13629"/>
                </a:lnTo>
                <a:lnTo>
                  <a:pt x="2700" y="7971"/>
                </a:lnTo>
                <a:lnTo>
                  <a:pt x="1350" y="7971"/>
                </a:lnTo>
                <a:close/>
              </a:path>
              <a:path w="21600" h="21600">
                <a:moveTo>
                  <a:pt x="0" y="7971"/>
                </a:moveTo>
                <a:lnTo>
                  <a:pt x="0" y="13629"/>
                </a:lnTo>
                <a:lnTo>
                  <a:pt x="675" y="13629"/>
                </a:lnTo>
                <a:lnTo>
                  <a:pt x="675" y="7971"/>
                </a:lnTo>
                <a:lnTo>
                  <a:pt x="0" y="7971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701" name="WordArt 5"/>
          <p:cNvSpPr>
            <a:spLocks noChangeArrowheads="1" noChangeShapeType="1" noTextEdit="1"/>
          </p:cNvSpPr>
          <p:nvPr/>
        </p:nvSpPr>
        <p:spPr bwMode="auto">
          <a:xfrm>
            <a:off x="2676525" y="1465263"/>
            <a:ext cx="1057275" cy="733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2400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Narrow"/>
              </a:rPr>
              <a:t>PROSES</a:t>
            </a:r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>
            <a:off x="3886200" y="1589088"/>
            <a:ext cx="914400" cy="5334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7971 h 21600"/>
              <a:gd name="T14" fmla="*/ 19793 w 21600"/>
              <a:gd name="T15" fmla="*/ 1362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00" y="0"/>
                </a:moveTo>
                <a:lnTo>
                  <a:pt x="14700" y="7971"/>
                </a:lnTo>
                <a:lnTo>
                  <a:pt x="3375" y="7971"/>
                </a:lnTo>
                <a:lnTo>
                  <a:pt x="3375" y="13629"/>
                </a:lnTo>
                <a:lnTo>
                  <a:pt x="14700" y="13629"/>
                </a:lnTo>
                <a:lnTo>
                  <a:pt x="14700" y="21600"/>
                </a:lnTo>
                <a:lnTo>
                  <a:pt x="21600" y="10800"/>
                </a:lnTo>
                <a:lnTo>
                  <a:pt x="14700" y="0"/>
                </a:lnTo>
                <a:close/>
              </a:path>
              <a:path w="21600" h="21600">
                <a:moveTo>
                  <a:pt x="1350" y="7971"/>
                </a:moveTo>
                <a:lnTo>
                  <a:pt x="1350" y="13629"/>
                </a:lnTo>
                <a:lnTo>
                  <a:pt x="2700" y="13629"/>
                </a:lnTo>
                <a:lnTo>
                  <a:pt x="2700" y="7971"/>
                </a:lnTo>
                <a:lnTo>
                  <a:pt x="1350" y="7971"/>
                </a:lnTo>
                <a:close/>
              </a:path>
              <a:path w="21600" h="21600">
                <a:moveTo>
                  <a:pt x="0" y="7971"/>
                </a:moveTo>
                <a:lnTo>
                  <a:pt x="0" y="13629"/>
                </a:lnTo>
                <a:lnTo>
                  <a:pt x="675" y="13629"/>
                </a:lnTo>
                <a:lnTo>
                  <a:pt x="675" y="7971"/>
                </a:lnTo>
                <a:lnTo>
                  <a:pt x="0" y="7971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703" name="WordArt 7"/>
          <p:cNvSpPr>
            <a:spLocks noChangeArrowheads="1" noChangeShapeType="1" noTextEdit="1"/>
          </p:cNvSpPr>
          <p:nvPr/>
        </p:nvSpPr>
        <p:spPr bwMode="auto">
          <a:xfrm>
            <a:off x="4953000" y="1512888"/>
            <a:ext cx="1057275" cy="733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2400" kern="1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Narrow"/>
              </a:rPr>
              <a:t>OUTPUT</a:t>
            </a:r>
          </a:p>
        </p:txBody>
      </p:sp>
      <p:sp>
        <p:nvSpPr>
          <p:cNvPr id="29704" name="AutoShape 8"/>
          <p:cNvSpPr>
            <a:spLocks noChangeArrowheads="1"/>
          </p:cNvSpPr>
          <p:nvPr/>
        </p:nvSpPr>
        <p:spPr bwMode="auto">
          <a:xfrm>
            <a:off x="6096000" y="1665288"/>
            <a:ext cx="914400" cy="5334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7971 h 21600"/>
              <a:gd name="T14" fmla="*/ 19793 w 21600"/>
              <a:gd name="T15" fmla="*/ 1362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00" y="0"/>
                </a:moveTo>
                <a:lnTo>
                  <a:pt x="14700" y="7971"/>
                </a:lnTo>
                <a:lnTo>
                  <a:pt x="3375" y="7971"/>
                </a:lnTo>
                <a:lnTo>
                  <a:pt x="3375" y="13629"/>
                </a:lnTo>
                <a:lnTo>
                  <a:pt x="14700" y="13629"/>
                </a:lnTo>
                <a:lnTo>
                  <a:pt x="14700" y="21600"/>
                </a:lnTo>
                <a:lnTo>
                  <a:pt x="21600" y="10800"/>
                </a:lnTo>
                <a:lnTo>
                  <a:pt x="14700" y="0"/>
                </a:lnTo>
                <a:close/>
              </a:path>
              <a:path w="21600" h="21600">
                <a:moveTo>
                  <a:pt x="1350" y="7971"/>
                </a:moveTo>
                <a:lnTo>
                  <a:pt x="1350" y="13629"/>
                </a:lnTo>
                <a:lnTo>
                  <a:pt x="2700" y="13629"/>
                </a:lnTo>
                <a:lnTo>
                  <a:pt x="2700" y="7971"/>
                </a:lnTo>
                <a:lnTo>
                  <a:pt x="1350" y="7971"/>
                </a:lnTo>
                <a:close/>
              </a:path>
              <a:path w="21600" h="21600">
                <a:moveTo>
                  <a:pt x="0" y="7971"/>
                </a:moveTo>
                <a:lnTo>
                  <a:pt x="0" y="13629"/>
                </a:lnTo>
                <a:lnTo>
                  <a:pt x="675" y="13629"/>
                </a:lnTo>
                <a:lnTo>
                  <a:pt x="675" y="7971"/>
                </a:lnTo>
                <a:lnTo>
                  <a:pt x="0" y="7971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7086600" y="1436688"/>
            <a:ext cx="1524000" cy="92551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</a:rPr>
              <a:t>Pasar (Kebutuhan Manusia)</a:t>
            </a:r>
          </a:p>
        </p:txBody>
      </p:sp>
      <p:sp>
        <p:nvSpPr>
          <p:cNvPr id="29706" name="WordArt 10"/>
          <p:cNvSpPr>
            <a:spLocks noChangeArrowheads="1" noChangeShapeType="1" noTextEdit="1"/>
          </p:cNvSpPr>
          <p:nvPr/>
        </p:nvSpPr>
        <p:spPr bwMode="auto">
          <a:xfrm>
            <a:off x="457200" y="4067175"/>
            <a:ext cx="1524000" cy="733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2400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Narrow"/>
              </a:rPr>
              <a:t>Terbatas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2400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Narrow"/>
              </a:rPr>
              <a:t>(Scarcity)</a:t>
            </a:r>
          </a:p>
        </p:txBody>
      </p:sp>
      <p:sp>
        <p:nvSpPr>
          <p:cNvPr id="29707" name="WordArt 11"/>
          <p:cNvSpPr>
            <a:spLocks noChangeArrowheads="1" noChangeShapeType="1" noTextEdit="1"/>
          </p:cNvSpPr>
          <p:nvPr/>
        </p:nvSpPr>
        <p:spPr bwMode="auto">
          <a:xfrm>
            <a:off x="6629400" y="4038600"/>
            <a:ext cx="1676400" cy="733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2400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Narrow"/>
              </a:rPr>
              <a:t>Tidak Terbatas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2400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Narrow"/>
              </a:rPr>
              <a:t>(Unlimited)</a:t>
            </a:r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990600" y="2438400"/>
            <a:ext cx="0" cy="13716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7620000" y="2514600"/>
            <a:ext cx="0" cy="13716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710" name="WordArt 14"/>
          <p:cNvSpPr>
            <a:spLocks noChangeArrowheads="1" noChangeShapeType="1" noTextEdit="1"/>
          </p:cNvSpPr>
          <p:nvPr/>
        </p:nvSpPr>
        <p:spPr bwMode="auto">
          <a:xfrm>
            <a:off x="3124200" y="5715000"/>
            <a:ext cx="24384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2400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Narrow"/>
              </a:rPr>
              <a:t>ILMU EKONOMI</a:t>
            </a:r>
          </a:p>
        </p:txBody>
      </p:sp>
      <p:sp>
        <p:nvSpPr>
          <p:cNvPr id="29711" name="AutoShape 15"/>
          <p:cNvSpPr>
            <a:spLocks/>
          </p:cNvSpPr>
          <p:nvPr/>
        </p:nvSpPr>
        <p:spPr bwMode="auto">
          <a:xfrm rot="-5400000">
            <a:off x="3962400" y="1981200"/>
            <a:ext cx="685800" cy="6477000"/>
          </a:xfrm>
          <a:prstGeom prst="leftBrace">
            <a:avLst>
              <a:gd name="adj1" fmla="val 78704"/>
              <a:gd name="adj2" fmla="val 50000"/>
            </a:avLst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d-ID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98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nimBg="1"/>
      <p:bldP spid="29700" grpId="0" animBg="1"/>
      <p:bldP spid="29701" grpId="0" animBg="1"/>
      <p:bldP spid="29702" grpId="0" animBg="1"/>
      <p:bldP spid="29703" grpId="0" animBg="1"/>
      <p:bldP spid="29704" grpId="0" animBg="1"/>
      <p:bldP spid="29705" grpId="0" animBg="1"/>
      <p:bldP spid="29706" grpId="0" animBg="1"/>
      <p:bldP spid="29707" grpId="0" animBg="1"/>
      <p:bldP spid="29708" grpId="0" animBg="1"/>
      <p:bldP spid="29709" grpId="0" animBg="1"/>
      <p:bldP spid="29710" grpId="0" animBg="1"/>
      <p:bldP spid="297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51520" y="1017434"/>
            <a:ext cx="874846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342900" indent="-342900" eaLnBrk="0" hangingPunct="0">
              <a:buFontTx/>
              <a:buAutoNum type="arabicPeriod"/>
            </a:pPr>
            <a:r>
              <a:rPr lang="en-US" sz="2000" b="1" dirty="0" err="1">
                <a:latin typeface="Verdana" pitchFamily="34" charset="0"/>
              </a:rPr>
              <a:t>Memperbaiki</a:t>
            </a:r>
            <a:r>
              <a:rPr lang="en-US" sz="2000" b="1" dirty="0">
                <a:latin typeface="Verdana" pitchFamily="34" charset="0"/>
              </a:rPr>
              <a:t> </a:t>
            </a:r>
            <a:r>
              <a:rPr lang="en-US" sz="2000" b="1" dirty="0" err="1">
                <a:latin typeface="Verdana" pitchFamily="34" charset="0"/>
              </a:rPr>
              <a:t>cara</a:t>
            </a:r>
            <a:r>
              <a:rPr lang="en-US" sz="2000" b="1" dirty="0">
                <a:latin typeface="Verdana" pitchFamily="34" charset="0"/>
              </a:rPr>
              <a:t> </a:t>
            </a:r>
            <a:r>
              <a:rPr lang="en-US" sz="2000" b="1" dirty="0" err="1">
                <a:latin typeface="Verdana" pitchFamily="34" charset="0"/>
              </a:rPr>
              <a:t>berfikir</a:t>
            </a:r>
            <a:r>
              <a:rPr lang="en-US" sz="2000" b="1" dirty="0">
                <a:latin typeface="Verdana" pitchFamily="34" charset="0"/>
              </a:rPr>
              <a:t> </a:t>
            </a:r>
            <a:r>
              <a:rPr lang="en-US" sz="2000" dirty="0">
                <a:latin typeface="Verdana" pitchFamily="34" charset="0"/>
              </a:rPr>
              <a:t>yang </a:t>
            </a:r>
            <a:r>
              <a:rPr lang="en-US" sz="2000" dirty="0" err="1">
                <a:latin typeface="Verdana" pitchFamily="34" charset="0"/>
              </a:rPr>
              <a:t>dapat</a:t>
            </a:r>
            <a:r>
              <a:rPr lang="en-US" sz="2000" dirty="0">
                <a:latin typeface="Verdana" pitchFamily="34" charset="0"/>
              </a:rPr>
              <a:t> </a:t>
            </a:r>
            <a:r>
              <a:rPr lang="en-US" sz="2000" dirty="0" err="1">
                <a:latin typeface="Verdana" pitchFamily="34" charset="0"/>
              </a:rPr>
              <a:t>membantu</a:t>
            </a:r>
            <a:r>
              <a:rPr lang="en-US" sz="2000" dirty="0">
                <a:latin typeface="Verdana" pitchFamily="34" charset="0"/>
              </a:rPr>
              <a:t> </a:t>
            </a:r>
            <a:r>
              <a:rPr lang="en-US" sz="2000" dirty="0" err="1">
                <a:latin typeface="Verdana" pitchFamily="34" charset="0"/>
              </a:rPr>
              <a:t>dalam</a:t>
            </a:r>
            <a:r>
              <a:rPr lang="en-US" sz="2000" dirty="0">
                <a:latin typeface="Verdana" pitchFamily="34" charset="0"/>
              </a:rPr>
              <a:t> </a:t>
            </a:r>
            <a:r>
              <a:rPr lang="en-US" sz="2000" dirty="0" err="1">
                <a:latin typeface="Verdana" pitchFamily="34" charset="0"/>
              </a:rPr>
              <a:t>pengambilan</a:t>
            </a:r>
            <a:r>
              <a:rPr lang="en-US" sz="2000" dirty="0">
                <a:latin typeface="Verdana" pitchFamily="34" charset="0"/>
              </a:rPr>
              <a:t> </a:t>
            </a:r>
            <a:r>
              <a:rPr lang="en-US" sz="2000" dirty="0" err="1">
                <a:latin typeface="Verdana" pitchFamily="34" charset="0"/>
              </a:rPr>
              <a:t>keputusan</a:t>
            </a:r>
            <a:r>
              <a:rPr lang="en-US" sz="2000" dirty="0">
                <a:latin typeface="Verdana" pitchFamily="34" charset="0"/>
              </a:rPr>
              <a:t> 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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dengan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pikiran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kita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mampu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menganalisis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,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menilai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benar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atau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salah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,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baik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atau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buruk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dalam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menentukan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pilihan</a:t>
            </a:r>
            <a:endParaRPr lang="en-US" sz="2000" dirty="0">
              <a:latin typeface="Verdana" pitchFamily="34" charset="0"/>
            </a:endParaRPr>
          </a:p>
          <a:p>
            <a:pPr marL="342900" indent="-342900" eaLnBrk="0" hangingPunct="0">
              <a:buFontTx/>
              <a:buAutoNum type="arabicPeriod"/>
            </a:pPr>
            <a:r>
              <a:rPr lang="en-US" sz="2000" b="1" dirty="0" err="1">
                <a:latin typeface="Verdana" pitchFamily="34" charset="0"/>
              </a:rPr>
              <a:t>Memahami</a:t>
            </a:r>
            <a:r>
              <a:rPr lang="en-US" sz="2000" b="1" dirty="0">
                <a:latin typeface="Verdana" pitchFamily="34" charset="0"/>
              </a:rPr>
              <a:t> </a:t>
            </a:r>
            <a:r>
              <a:rPr lang="en-US" sz="2000" b="1" dirty="0" err="1">
                <a:latin typeface="Verdana" pitchFamily="34" charset="0"/>
              </a:rPr>
              <a:t>masyarakat</a:t>
            </a:r>
            <a:r>
              <a:rPr lang="en-US" sz="2000" b="1" dirty="0">
                <a:latin typeface="Verdana" pitchFamily="34" charset="0"/>
              </a:rPr>
              <a:t> 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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sebagai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mahluk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sosial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manusia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tidak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dapat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hidup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sendiri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,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dalam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memenuhi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setiap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kebutuhan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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manusia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harus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berinteraksi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dan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saling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 smtClean="0">
                <a:latin typeface="Verdana" pitchFamily="34" charset="0"/>
                <a:sym typeface="Wingdings" pitchFamily="2" charset="2"/>
              </a:rPr>
              <a:t>memahami</a:t>
            </a:r>
            <a:r>
              <a:rPr lang="id-ID" sz="2000" dirty="0" smtClean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 smtClean="0">
                <a:latin typeface="Verdana" pitchFamily="34" charset="0"/>
                <a:sym typeface="Wingdings" pitchFamily="2" charset="2"/>
              </a:rPr>
              <a:t>satu</a:t>
            </a:r>
            <a:r>
              <a:rPr lang="en-US" sz="2000" dirty="0" smtClean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sama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lainnya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yang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dalam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prosesnya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harus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memperhatikan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asas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 smtClean="0">
                <a:latin typeface="Verdana" pitchFamily="34" charset="0"/>
                <a:sym typeface="Wingdings" pitchFamily="2" charset="2"/>
              </a:rPr>
              <a:t>ekonomi</a:t>
            </a:r>
            <a:r>
              <a:rPr lang="en-US" sz="2000" dirty="0" smtClean="0">
                <a:latin typeface="Verdana" pitchFamily="34" charset="0"/>
                <a:sym typeface="Wingdings" pitchFamily="2" charset="2"/>
              </a:rPr>
              <a:t>.</a:t>
            </a:r>
            <a:r>
              <a:rPr lang="id-ID" sz="2000" dirty="0" smtClean="0">
                <a:latin typeface="Verdana" pitchFamily="34" charset="0"/>
                <a:sym typeface="Wingdings" pitchFamily="2" charset="2"/>
              </a:rPr>
              <a:t> </a:t>
            </a:r>
            <a:endParaRPr lang="en-US" sz="2000" dirty="0">
              <a:latin typeface="Verdana" pitchFamily="34" charset="0"/>
            </a:endParaRPr>
          </a:p>
          <a:p>
            <a:pPr marL="342900" indent="-342900" eaLnBrk="0" hangingPunct="0">
              <a:buFontTx/>
              <a:buAutoNum type="arabicPeriod"/>
            </a:pPr>
            <a:r>
              <a:rPr lang="en-US" sz="2000" b="1" dirty="0" err="1">
                <a:latin typeface="Verdana" pitchFamily="34" charset="0"/>
              </a:rPr>
              <a:t>Memahami</a:t>
            </a:r>
            <a:r>
              <a:rPr lang="en-US" sz="2000" b="1" dirty="0">
                <a:latin typeface="Verdana" pitchFamily="34" charset="0"/>
              </a:rPr>
              <a:t> </a:t>
            </a:r>
            <a:r>
              <a:rPr lang="en-US" sz="2000" b="1" dirty="0" err="1">
                <a:latin typeface="Verdana" pitchFamily="34" charset="0"/>
              </a:rPr>
              <a:t>masalah-masalah</a:t>
            </a:r>
            <a:r>
              <a:rPr lang="en-US" sz="2000" b="1" dirty="0">
                <a:latin typeface="Verdana" pitchFamily="34" charset="0"/>
              </a:rPr>
              <a:t> </a:t>
            </a:r>
            <a:r>
              <a:rPr lang="en-US" sz="2000" b="1" dirty="0" err="1">
                <a:latin typeface="Verdana" pitchFamily="34" charset="0"/>
              </a:rPr>
              <a:t>internasional</a:t>
            </a:r>
            <a:r>
              <a:rPr lang="en-US" sz="2000" b="1" dirty="0">
                <a:latin typeface="Verdana" pitchFamily="34" charset="0"/>
              </a:rPr>
              <a:t> 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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dengan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pembelajaran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ekonomi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kita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dapat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mengerti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pergerakan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atau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adanya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 smtClean="0">
                <a:latin typeface="Verdana" pitchFamily="34" charset="0"/>
                <a:sym typeface="Wingdings" pitchFamily="2" charset="2"/>
              </a:rPr>
              <a:t>perubahan</a:t>
            </a:r>
            <a:r>
              <a:rPr lang="id-ID" sz="2000" dirty="0" smtClean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 smtClean="0">
                <a:latin typeface="Verdana" pitchFamily="34" charset="0"/>
                <a:sym typeface="Wingdings" pitchFamily="2" charset="2"/>
              </a:rPr>
              <a:t>peristiwa</a:t>
            </a:r>
            <a:r>
              <a:rPr lang="en-US" sz="2000" dirty="0" smtClean="0">
                <a:latin typeface="Verdana" pitchFamily="34" charset="0"/>
                <a:sym typeface="Wingdings" pitchFamily="2" charset="2"/>
              </a:rPr>
              <a:t> di</a:t>
            </a:r>
            <a:r>
              <a:rPr lang="id-ID" sz="2000" dirty="0" smtClean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 smtClean="0">
                <a:latin typeface="Verdana" pitchFamily="34" charset="0"/>
                <a:sym typeface="Wingdings" pitchFamily="2" charset="2"/>
              </a:rPr>
              <a:t>luar</a:t>
            </a:r>
            <a:r>
              <a:rPr lang="en-US" sz="2000" dirty="0" smtClean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lingkungan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(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negeri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) yang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berhubungan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dengan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segala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aspek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serta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dampaknya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dari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kegiatan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ekonomi</a:t>
            </a:r>
            <a:endParaRPr lang="en-US" sz="2000" dirty="0">
              <a:latin typeface="Verdana" pitchFamily="34" charset="0"/>
            </a:endParaRPr>
          </a:p>
          <a:p>
            <a:pPr marL="342900" indent="-342900" eaLnBrk="0" hangingPunct="0">
              <a:buFontTx/>
              <a:buAutoNum type="arabicPeriod"/>
            </a:pPr>
            <a:r>
              <a:rPr lang="en-US" sz="2000" b="1" dirty="0" err="1">
                <a:latin typeface="Verdana" pitchFamily="34" charset="0"/>
              </a:rPr>
              <a:t>Membangun</a:t>
            </a:r>
            <a:r>
              <a:rPr lang="en-US" sz="2000" b="1" dirty="0">
                <a:latin typeface="Verdana" pitchFamily="34" charset="0"/>
              </a:rPr>
              <a:t> </a:t>
            </a:r>
            <a:r>
              <a:rPr lang="en-US" sz="2000" b="1" dirty="0" err="1">
                <a:latin typeface="Verdana" pitchFamily="34" charset="0"/>
              </a:rPr>
              <a:t>masyarakat</a:t>
            </a:r>
            <a:r>
              <a:rPr lang="en-US" sz="2000" b="1" dirty="0">
                <a:latin typeface="Verdana" pitchFamily="34" charset="0"/>
              </a:rPr>
              <a:t> </a:t>
            </a:r>
            <a:r>
              <a:rPr lang="en-US" sz="2000" b="1" dirty="0" err="1" smtClean="0">
                <a:latin typeface="Verdana" pitchFamily="34" charset="0"/>
              </a:rPr>
              <a:t>demokrasi</a:t>
            </a:r>
            <a:r>
              <a:rPr lang="en-US" sz="2000" b="1" dirty="0" smtClean="0">
                <a:latin typeface="Verdana" pitchFamily="34" charset="0"/>
              </a:rPr>
              <a:t> </a:t>
            </a:r>
            <a:r>
              <a:rPr lang="en-US" sz="2000" dirty="0" smtClean="0">
                <a:latin typeface="Verdana" pitchFamily="34" charset="0"/>
                <a:sym typeface="Wingdings" pitchFamily="2" charset="2"/>
              </a:rPr>
              <a:t></a:t>
            </a:r>
            <a:r>
              <a:rPr lang="id-ID" sz="2000" dirty="0" smtClean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 smtClean="0">
                <a:latin typeface="Verdana" pitchFamily="34" charset="0"/>
                <a:sym typeface="Wingdings" pitchFamily="2" charset="2"/>
              </a:rPr>
              <a:t>Ekonomi</a:t>
            </a:r>
            <a:r>
              <a:rPr lang="en-US" sz="2000" dirty="0" smtClean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memandang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demokrasi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sangat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penting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dalam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rangka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memperbaiki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proses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alokasi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sumber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daya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 yang </a:t>
            </a:r>
            <a:r>
              <a:rPr lang="en-US" sz="2000" dirty="0" err="1">
                <a:latin typeface="Verdana" pitchFamily="34" charset="0"/>
                <a:sym typeface="Wingdings" pitchFamily="2" charset="2"/>
              </a:rPr>
              <a:t>ada</a:t>
            </a:r>
            <a:r>
              <a:rPr lang="en-US" sz="2000" dirty="0">
                <a:latin typeface="Verdana" pitchFamily="34" charset="0"/>
                <a:sym typeface="Wingdings" pitchFamily="2" charset="2"/>
              </a:rPr>
              <a:t>.</a:t>
            </a:r>
            <a:endParaRPr lang="en-US" sz="2000" dirty="0">
              <a:latin typeface="Verdana" pitchFamily="34" charset="0"/>
            </a:endParaRPr>
          </a:p>
          <a:p>
            <a:pPr marL="342900" indent="-342900" eaLnBrk="0" hangingPunct="0"/>
            <a:endParaRPr lang="en-GB" sz="2000" dirty="0">
              <a:latin typeface="Verdan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6024" y="371103"/>
            <a:ext cx="88204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3400" b="1" dirty="0">
                <a:latin typeface="Arial Narrow" pitchFamily="34" charset="0"/>
              </a:rPr>
              <a:t>Mengapa orang perlu mempelajari Ilmu Ekonomi ?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93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928992" cy="63668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b="1" dirty="0" err="1" smtClean="0">
                <a:latin typeface="Arial Narrow" pitchFamily="34" charset="0"/>
              </a:rPr>
              <a:t>Masalah</a:t>
            </a:r>
            <a:r>
              <a:rPr lang="id-ID" sz="3200" b="1" dirty="0" smtClean="0">
                <a:latin typeface="Arial Narrow" pitchFamily="34" charset="0"/>
              </a:rPr>
              <a:t> E</a:t>
            </a:r>
            <a:r>
              <a:rPr lang="en-US" sz="3200" b="1" dirty="0" err="1" smtClean="0">
                <a:latin typeface="Arial Narrow" pitchFamily="34" charset="0"/>
              </a:rPr>
              <a:t>konomi</a:t>
            </a:r>
            <a:r>
              <a:rPr lang="id-ID" sz="3200" b="1" dirty="0" smtClean="0">
                <a:latin typeface="Arial Narrow" pitchFamily="34" charset="0"/>
              </a:rPr>
              <a:t> &amp; Kebutuhan Untuk Membuat Pilihan</a:t>
            </a:r>
            <a:endParaRPr lang="en-US" sz="3200" b="1" dirty="0">
              <a:latin typeface="Arial Narrow" pitchFamily="34" charset="0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5112568"/>
          </a:xfrm>
        </p:spPr>
        <p:txBody>
          <a:bodyPr>
            <a:normAutofit lnSpcReduction="10000"/>
          </a:bodyPr>
          <a:lstStyle/>
          <a:p>
            <a:pPr algn="just" eaLnBrk="1" hangingPunct="1"/>
            <a:r>
              <a:rPr lang="id-ID" sz="2200" dirty="0" smtClean="0"/>
              <a:t>Dalam kehidupan sehari-hari setiap individu, perusahaan-perusahaan dan masyarakat secara keseluruhan akan selalu menghadapi </a:t>
            </a:r>
            <a:r>
              <a:rPr lang="id-ID" sz="2200" b="1" dirty="0" smtClean="0"/>
              <a:t>persoalan-persoalan yang bersifat ekonomi</a:t>
            </a:r>
            <a:r>
              <a:rPr lang="id-ID" sz="2200" dirty="0" smtClean="0"/>
              <a:t> yaitu : persoalan yang menghendaki seseorang atau suatu perusahaan ataupun suatu masyarakat </a:t>
            </a:r>
            <a:r>
              <a:rPr lang="id-ID" sz="2200" b="1" dirty="0" smtClean="0"/>
              <a:t>membuat keputusan tentang cara yang terbaik untuk melakukan suatu kegiatan ekonomi.</a:t>
            </a:r>
          </a:p>
          <a:p>
            <a:pPr algn="just"/>
            <a:r>
              <a:rPr lang="id-ID" sz="2400" b="1" dirty="0" smtClean="0">
                <a:solidFill>
                  <a:srgbClr val="C00000"/>
                </a:solidFill>
              </a:rPr>
              <a:t>Kegiatan Ekonomi </a:t>
            </a:r>
            <a:r>
              <a:rPr lang="id-ID" sz="2200" dirty="0" smtClean="0"/>
              <a:t>:</a:t>
            </a:r>
            <a:r>
              <a:rPr lang="id-ID" sz="2200" dirty="0"/>
              <a:t> </a:t>
            </a:r>
            <a:r>
              <a:rPr lang="id-ID" sz="2200" dirty="0" smtClean="0"/>
              <a:t>kegiatan seseorang </a:t>
            </a:r>
            <a:r>
              <a:rPr lang="id-ID" sz="2200" dirty="0"/>
              <a:t>atau suatu perusahaan ataupun suatu masyarakat </a:t>
            </a:r>
            <a:r>
              <a:rPr lang="id-ID" sz="2200" dirty="0" smtClean="0"/>
              <a:t>untuk </a:t>
            </a:r>
            <a:r>
              <a:rPr lang="id-ID" sz="2200" b="1" dirty="0" smtClean="0"/>
              <a:t>memproduksi </a:t>
            </a:r>
            <a:r>
              <a:rPr lang="id-ID" sz="2200" dirty="0" smtClean="0"/>
              <a:t>barang dan jasa yang mereka butuhkan maupun kegiatan menggunakan (</a:t>
            </a:r>
            <a:r>
              <a:rPr lang="id-ID" sz="2200" b="1" dirty="0"/>
              <a:t>mengkonsumsi</a:t>
            </a:r>
            <a:r>
              <a:rPr lang="id-ID" sz="2200" dirty="0" smtClean="0"/>
              <a:t>) barang dan jasa dalam perekonomian.</a:t>
            </a:r>
          </a:p>
          <a:p>
            <a:pPr algn="just">
              <a:spcAft>
                <a:spcPts val="1200"/>
              </a:spcAft>
            </a:pPr>
            <a:r>
              <a:rPr lang="id-ID" sz="2200" dirty="0" smtClean="0"/>
              <a:t>Dalam melakukan kegiatan ekonomi </a:t>
            </a:r>
            <a:r>
              <a:rPr lang="id-ID" sz="2200" dirty="0"/>
              <a:t>seseorang atau suatu perusahaan ataupun suatu </a:t>
            </a:r>
            <a:r>
              <a:rPr lang="id-ID" sz="2200" dirty="0" smtClean="0"/>
              <a:t>masyarakat dihadapkan  pada beberapa </a:t>
            </a:r>
            <a:r>
              <a:rPr lang="id-ID" sz="2200" b="1" dirty="0" smtClean="0"/>
              <a:t>pilihan (choice) </a:t>
            </a:r>
            <a:r>
              <a:rPr lang="id-ID" sz="2200" b="1" dirty="0"/>
              <a:t>atau </a:t>
            </a:r>
            <a:r>
              <a:rPr lang="id-ID" sz="2200" b="1" dirty="0" smtClean="0"/>
              <a:t>alternatif </a:t>
            </a:r>
            <a:r>
              <a:rPr lang="id-ID" sz="2200" dirty="0" smtClean="0"/>
              <a:t>untuk melakukannya.</a:t>
            </a:r>
          </a:p>
          <a:p>
            <a:pPr algn="just"/>
            <a:r>
              <a:rPr lang="id-ID" sz="2200" i="1" dirty="0" smtClean="0">
                <a:latin typeface="Arial Rounded MT Bold" pitchFamily="34" charset="0"/>
              </a:rPr>
              <a:t>Mengapa masyarakat harus membuat pilihan ?</a:t>
            </a:r>
          </a:p>
          <a:p>
            <a:pPr marL="0" indent="0" algn="just">
              <a:buNone/>
            </a:pPr>
            <a:r>
              <a:rPr lang="id-ID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id-ID" sz="2200" dirty="0" smtClean="0">
                <a:latin typeface="Arial" pitchFamily="34" charset="0"/>
                <a:cs typeface="Arial" pitchFamily="34" charset="0"/>
              </a:rPr>
              <a:t>   Karena ada masalah </a:t>
            </a:r>
            <a:r>
              <a:rPr lang="id-ID" sz="2200" b="1" i="1" dirty="0" smtClean="0">
                <a:latin typeface="Arial" pitchFamily="34" charset="0"/>
                <a:cs typeface="Arial" pitchFamily="34" charset="0"/>
              </a:rPr>
              <a:t>kelangkaan</a:t>
            </a:r>
            <a:r>
              <a:rPr lang="id-ID" sz="2200" i="1" dirty="0" smtClean="0">
                <a:latin typeface="Arial" pitchFamily="34" charset="0"/>
                <a:cs typeface="Arial" pitchFamily="34" charset="0"/>
              </a:rPr>
              <a:t> (scarcity) atau </a:t>
            </a:r>
            <a:r>
              <a:rPr lang="id-ID" sz="2200" b="1" i="1" dirty="0" smtClean="0">
                <a:latin typeface="Arial" pitchFamily="34" charset="0"/>
                <a:cs typeface="Arial" pitchFamily="34" charset="0"/>
              </a:rPr>
              <a:t>kekurangan</a:t>
            </a:r>
            <a:r>
              <a:rPr lang="id-ID" sz="22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2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0563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25" y="274638"/>
            <a:ext cx="74993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>
                <a:solidFill>
                  <a:schemeClr val="tx2">
                    <a:satMod val="130000"/>
                  </a:schemeClr>
                </a:solidFill>
              </a:rPr>
              <a:t>Tiga Masalah Ekonomi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1228805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000125" y="1714500"/>
          <a:ext cx="7921625" cy="331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VISIO" r:id="rId3" imgW="3635280" imgH="1520640" progId="Visio.Drawing.6">
                  <p:embed/>
                </p:oleObj>
              </mc:Choice>
              <mc:Fallback>
                <p:oleObj name="VISIO" r:id="rId3" imgW="3635280" imgH="15206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1714500"/>
                        <a:ext cx="7921625" cy="331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96188" y="6165850"/>
            <a:ext cx="862012" cy="457200"/>
          </a:xfrm>
        </p:spPr>
        <p:txBody>
          <a:bodyPr/>
          <a:lstStyle/>
          <a:p>
            <a:pPr algn="r">
              <a:defRPr/>
            </a:pPr>
            <a:fld id="{B187A04B-65C1-4E6D-837A-B9E1430EEF0D}" type="slidenum">
              <a:rPr lang="en-US"/>
              <a:pPr algn="r">
                <a:defRPr/>
              </a:pPr>
              <a:t>10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92696"/>
            <a:ext cx="9144000" cy="69329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d-ID" sz="3200" b="1" dirty="0" smtClean="0">
                <a:solidFill>
                  <a:schemeClr val="bg1"/>
                </a:solidFill>
              </a:rPr>
              <a:t>TIGA MASALAH </a:t>
            </a:r>
            <a:r>
              <a:rPr lang="id-ID" sz="3200" b="1" dirty="0">
                <a:solidFill>
                  <a:schemeClr val="bg1"/>
                </a:solidFill>
              </a:rPr>
              <a:t>POKOK PEREKONOMIAN</a:t>
            </a:r>
            <a:endParaRPr lang="id-ID" sz="3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384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8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8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77636"/>
            <a:ext cx="8686800" cy="5491724"/>
          </a:xfrm>
        </p:spPr>
        <p:txBody>
          <a:bodyPr>
            <a:normAutofit fontScale="92500" lnSpcReduction="10000"/>
          </a:bodyPr>
          <a:lstStyle/>
          <a:p>
            <a:pPr algn="just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id-ID" sz="2400" dirty="0" smtClean="0">
                <a:latin typeface="Arial" pitchFamily="34" charset="0"/>
                <a:cs typeface="Arial" pitchFamily="34" charset="0"/>
              </a:rPr>
              <a:t>Adanya ‘</a:t>
            </a:r>
            <a:r>
              <a:rPr lang="id-ID" sz="2400" b="1" i="1" dirty="0" smtClean="0">
                <a:latin typeface="Arial" pitchFamily="34" charset="0"/>
                <a:cs typeface="Arial" pitchFamily="34" charset="0"/>
              </a:rPr>
              <a:t>scarcity</a:t>
            </a:r>
            <a:r>
              <a:rPr lang="id-ID" sz="2400" dirty="0" smtClean="0">
                <a:latin typeface="Arial" pitchFamily="34" charset="0"/>
                <a:cs typeface="Arial" pitchFamily="34" charset="0"/>
              </a:rPr>
              <a:t>’ yaitu masalah ‘kelangkaan’ atau ‘kekurangan’ 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akibat </a:t>
            </a:r>
            <a:r>
              <a:rPr lang="id-ID" sz="2400" b="1" dirty="0">
                <a:latin typeface="Arial" pitchFamily="34" charset="0"/>
                <a:cs typeface="Arial" pitchFamily="34" charset="0"/>
              </a:rPr>
              <a:t>ketidakseimbangan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id-ID" sz="2400" dirty="0" smtClean="0">
                <a:latin typeface="Arial" pitchFamily="34" charset="0"/>
                <a:cs typeface="Arial" pitchFamily="34" charset="0"/>
              </a:rPr>
              <a:t>antara (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i) </a:t>
            </a:r>
            <a:r>
              <a:rPr lang="id-ID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kebutuhan masyarakat 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dengan </a:t>
            </a:r>
            <a:r>
              <a:rPr lang="id-ID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ii) </a:t>
            </a:r>
            <a:r>
              <a:rPr lang="id-ID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faktor-faktor produksi 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yang tersedia dalam masyarakat. 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id-ID" sz="2400" dirty="0">
                <a:latin typeface="Arial" pitchFamily="34" charset="0"/>
                <a:cs typeface="Arial" pitchFamily="34" charset="0"/>
              </a:rPr>
              <a:t>K</a:t>
            </a:r>
            <a:r>
              <a:rPr lang="id-ID" sz="2400" dirty="0" smtClean="0">
                <a:latin typeface="Arial" pitchFamily="34" charset="0"/>
                <a:cs typeface="Arial" pitchFamily="34" charset="0"/>
              </a:rPr>
              <a:t>einginan 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masyarakat relatif tak terbatas sementara </a:t>
            </a:r>
            <a:r>
              <a:rPr lang="id-ID" sz="2400" dirty="0" smtClean="0">
                <a:latin typeface="Arial" pitchFamily="34" charset="0"/>
                <a:cs typeface="Arial" pitchFamily="34" charset="0"/>
              </a:rPr>
              <a:t>di lain 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pihak sumber-sumber daya atau faktor-faktor produksi yang dapat digunakan untuk menghasilkan barang tersebut relatif </a:t>
            </a:r>
            <a:r>
              <a:rPr lang="id-ID" sz="2400" dirty="0" smtClean="0">
                <a:latin typeface="Arial" pitchFamily="34" charset="0"/>
                <a:cs typeface="Arial" pitchFamily="34" charset="0"/>
              </a:rPr>
              <a:t>terbatas (langka).</a:t>
            </a:r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langka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menghadapi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memutuskan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diproduksi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membagi</a:t>
            </a:r>
            <a:r>
              <a:rPr lang="en-US" sz="2400" dirty="0"/>
              <a:t> </a:t>
            </a:r>
            <a:r>
              <a:rPr lang="en-US" sz="2400" dirty="0" smtClean="0"/>
              <a:t>di</a:t>
            </a:r>
            <a:r>
              <a:rPr lang="id-ID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/>
              <a:t>anggota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 smtClean="0"/>
              <a:t>.</a:t>
            </a:r>
            <a:endParaRPr lang="id-ID" sz="2400" dirty="0" smtClean="0"/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n-US" sz="2400" b="1" dirty="0" err="1" smtClean="0"/>
              <a:t>Kelangkaan</a:t>
            </a:r>
            <a:r>
              <a:rPr lang="en-US" sz="2400" dirty="0" smtClean="0"/>
              <a:t> </a:t>
            </a:r>
            <a:r>
              <a:rPr lang="en-US" sz="2400" dirty="0" err="1"/>
              <a:t>mengharuskan</a:t>
            </a:r>
            <a:r>
              <a:rPr lang="en-US" sz="2400" dirty="0"/>
              <a:t> </a:t>
            </a:r>
            <a:r>
              <a:rPr lang="en-US" sz="2400" dirty="0" err="1"/>
              <a:t>perlunya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pilihan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b="1" dirty="0" err="1"/>
              <a:t>pilihan</a:t>
            </a:r>
            <a:r>
              <a:rPr lang="en-US" sz="2400" b="1" dirty="0"/>
              <a:t> </a:t>
            </a:r>
            <a:r>
              <a:rPr lang="en-US" sz="2400" b="1" dirty="0" err="1"/>
              <a:t>berarti</a:t>
            </a:r>
            <a:r>
              <a:rPr lang="en-US" sz="2400" b="1" dirty="0"/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biaya</a:t>
            </a:r>
            <a:r>
              <a:rPr lang="en-US" sz="2400" dirty="0"/>
              <a:t>. </a:t>
            </a:r>
            <a:endParaRPr lang="id-ID" sz="2400" dirty="0" smtClean="0"/>
          </a:p>
          <a:p>
            <a:pPr algn="just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en-US" sz="2400" dirty="0" err="1" smtClean="0"/>
              <a:t>Setiap</a:t>
            </a:r>
            <a:r>
              <a:rPr lang="en-US" sz="2400" dirty="0" smtClean="0"/>
              <a:t> </a:t>
            </a:r>
            <a:r>
              <a:rPr lang="en-US" sz="2400" dirty="0"/>
              <a:t>kali </a:t>
            </a:r>
            <a:r>
              <a:rPr lang="en-US" sz="2400" dirty="0" err="1"/>
              <a:t>seseorang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pilihan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kelangkaan</a:t>
            </a:r>
            <a:r>
              <a:rPr lang="en-US" sz="2400" dirty="0"/>
              <a:t>, </a:t>
            </a:r>
            <a:r>
              <a:rPr lang="en-US" sz="2400" dirty="0" err="1"/>
              <a:t>seseorang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membayar</a:t>
            </a:r>
            <a:r>
              <a:rPr lang="en-US" sz="2400" dirty="0"/>
              <a:t> </a:t>
            </a:r>
            <a:r>
              <a:rPr lang="en-US" sz="2400" b="1" i="1" dirty="0" err="1"/>
              <a:t>biaya</a:t>
            </a:r>
            <a:r>
              <a:rPr lang="en-US" sz="2400" b="1" i="1" dirty="0"/>
              <a:t> </a:t>
            </a:r>
            <a:r>
              <a:rPr lang="en-US" sz="2400" b="1" i="1" dirty="0" err="1"/>
              <a:t>imbangan</a:t>
            </a:r>
            <a:r>
              <a:rPr lang="en-US" sz="2400" b="1" i="1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membayar</a:t>
            </a:r>
            <a:r>
              <a:rPr lang="en-US" sz="2400" dirty="0"/>
              <a:t> </a:t>
            </a:r>
            <a:r>
              <a:rPr lang="en-US" sz="2400" dirty="0" err="1"/>
              <a:t>kehilangan</a:t>
            </a:r>
            <a:r>
              <a:rPr lang="en-US" sz="2400" dirty="0"/>
              <a:t> </a:t>
            </a:r>
            <a:r>
              <a:rPr lang="en-US" sz="2400" dirty="0" err="1" smtClean="0"/>
              <a:t>kesempatan</a:t>
            </a:r>
            <a:r>
              <a:rPr lang="id-ID" sz="2400" dirty="0" smtClean="0"/>
              <a:t> yang lain.</a:t>
            </a:r>
            <a:r>
              <a:rPr lang="en-US" sz="2400" dirty="0" smtClean="0"/>
              <a:t> 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5492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id-ID" sz="3200" b="1" dirty="0">
                <a:solidFill>
                  <a:schemeClr val="bg1"/>
                </a:solidFill>
              </a:rPr>
              <a:t>MASALAH POKOK PEREKONOMIAN</a:t>
            </a:r>
            <a:endParaRPr lang="id-ID" sz="3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693857"/>
            <a:ext cx="45365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200" b="1" dirty="0" smtClean="0">
                <a:latin typeface="Arial" pitchFamily="34" charset="0"/>
                <a:cs typeface="Arial" pitchFamily="34" charset="0"/>
              </a:rPr>
              <a:t>1. MASALAH KELANGKAAN</a:t>
            </a:r>
            <a:endParaRPr lang="id-ID" sz="22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18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792088"/>
          </a:xfrm>
        </p:spPr>
        <p:txBody>
          <a:bodyPr>
            <a:noAutofit/>
          </a:bodyPr>
          <a:lstStyle/>
          <a:p>
            <a:r>
              <a:rPr lang="id-ID" sz="3800" dirty="0" smtClean="0"/>
              <a:t>B</a:t>
            </a:r>
            <a:r>
              <a:rPr lang="en-US" sz="3800" dirty="0" err="1"/>
              <a:t>iaya</a:t>
            </a:r>
            <a:r>
              <a:rPr lang="en-US" sz="3800" dirty="0"/>
              <a:t> </a:t>
            </a:r>
            <a:r>
              <a:rPr lang="id-ID" sz="3800" dirty="0"/>
              <a:t>I</a:t>
            </a:r>
            <a:r>
              <a:rPr lang="en-US" sz="3800" dirty="0" err="1"/>
              <a:t>mbangan</a:t>
            </a:r>
            <a:r>
              <a:rPr lang="id-ID" sz="3800" dirty="0"/>
              <a:t> </a:t>
            </a:r>
            <a:r>
              <a:rPr lang="en-US" sz="3800" dirty="0" smtClean="0"/>
              <a:t>(</a:t>
            </a:r>
            <a:r>
              <a:rPr lang="id-ID" sz="3800" b="1" dirty="0" smtClean="0"/>
              <a:t>O</a:t>
            </a:r>
            <a:r>
              <a:rPr lang="en-US" sz="3800" b="1" dirty="0" err="1" smtClean="0"/>
              <a:t>pportunity</a:t>
            </a:r>
            <a:r>
              <a:rPr lang="en-US" sz="3800" b="1" dirty="0" smtClean="0"/>
              <a:t> </a:t>
            </a:r>
            <a:r>
              <a:rPr lang="id-ID" sz="3800" b="1" dirty="0"/>
              <a:t>C</a:t>
            </a:r>
            <a:r>
              <a:rPr lang="en-US" sz="3800" b="1" dirty="0" err="1" smtClean="0"/>
              <a:t>ost</a:t>
            </a:r>
            <a:r>
              <a:rPr lang="en-US" sz="3800" dirty="0"/>
              <a:t>)</a:t>
            </a:r>
            <a:r>
              <a:rPr lang="id-ID" sz="3800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395536" y="1303015"/>
            <a:ext cx="83312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id-ID" sz="2600" b="1" dirty="0"/>
              <a:t>B</a:t>
            </a:r>
            <a:r>
              <a:rPr lang="en-US" sz="2600" b="1" dirty="0" err="1"/>
              <a:t>iaya</a:t>
            </a:r>
            <a:r>
              <a:rPr lang="en-US" sz="2600" b="1" dirty="0"/>
              <a:t> </a:t>
            </a:r>
            <a:r>
              <a:rPr lang="id-ID" sz="2600" b="1" dirty="0"/>
              <a:t>I</a:t>
            </a:r>
            <a:r>
              <a:rPr lang="en-US" sz="2600" b="1" dirty="0" err="1"/>
              <a:t>mbangan</a:t>
            </a:r>
            <a:r>
              <a:rPr lang="id-ID" sz="2600" dirty="0"/>
              <a:t> </a:t>
            </a:r>
            <a:r>
              <a:rPr lang="en-US" sz="2600" dirty="0"/>
              <a:t>(</a:t>
            </a:r>
            <a:r>
              <a:rPr lang="en-US" sz="2600" b="1" i="1" dirty="0">
                <a:solidFill>
                  <a:srgbClr val="C00000"/>
                </a:solidFill>
              </a:rPr>
              <a:t>opportunity cost</a:t>
            </a:r>
            <a:r>
              <a:rPr lang="en-US" sz="2600" dirty="0"/>
              <a:t>)</a:t>
            </a:r>
            <a:r>
              <a:rPr lang="id-ID" sz="2600" dirty="0"/>
              <a:t> </a:t>
            </a:r>
            <a:r>
              <a:rPr lang="en-US" sz="2600" dirty="0" err="1"/>
              <a:t>diukur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</a:t>
            </a:r>
            <a:r>
              <a:rPr lang="en-US" sz="2600" dirty="0" err="1"/>
              <a:t>bentuk</a:t>
            </a:r>
            <a:r>
              <a:rPr lang="en-US" sz="2600" dirty="0"/>
              <a:t> alternative </a:t>
            </a:r>
            <a:r>
              <a:rPr lang="en-US" sz="2600" dirty="0" err="1"/>
              <a:t>kesempatan</a:t>
            </a:r>
            <a:r>
              <a:rPr lang="en-US" sz="2600" dirty="0"/>
              <a:t> yang </a:t>
            </a:r>
            <a:r>
              <a:rPr lang="en-US" sz="2600" dirty="0" err="1"/>
              <a:t>harus</a:t>
            </a:r>
            <a:r>
              <a:rPr lang="en-US" sz="2600" dirty="0"/>
              <a:t> </a:t>
            </a:r>
            <a:r>
              <a:rPr lang="en-US" sz="2600" dirty="0" err="1"/>
              <a:t>dikorbankan</a:t>
            </a:r>
            <a:r>
              <a:rPr lang="en-US" sz="2600" dirty="0"/>
              <a:t>.</a:t>
            </a:r>
            <a:endParaRPr lang="id-ID" sz="2600" dirty="0"/>
          </a:p>
          <a:p>
            <a:pPr algn="just">
              <a:spcAft>
                <a:spcPts val="600"/>
              </a:spcAft>
            </a:pPr>
            <a:r>
              <a:rPr lang="en-US" sz="2600" b="1" dirty="0" err="1" smtClean="0"/>
              <a:t>Contoh</a:t>
            </a:r>
            <a:r>
              <a:rPr lang="en-US" sz="2400" dirty="0" smtClean="0"/>
              <a:t> </a:t>
            </a:r>
            <a:r>
              <a:rPr lang="en-US" sz="2300" dirty="0" err="1"/>
              <a:t>sederhana</a:t>
            </a:r>
            <a:r>
              <a:rPr lang="en-US" sz="2300" dirty="0"/>
              <a:t> </a:t>
            </a:r>
            <a:r>
              <a:rPr lang="en-US" sz="2300" dirty="0" err="1"/>
              <a:t>apabila</a:t>
            </a:r>
            <a:r>
              <a:rPr lang="en-US" sz="2300" dirty="0"/>
              <a:t> </a:t>
            </a:r>
            <a:r>
              <a:rPr lang="en-US" sz="2300" dirty="0" err="1"/>
              <a:t>seseorang</a:t>
            </a:r>
            <a:r>
              <a:rPr lang="en-US" sz="2300" dirty="0"/>
              <a:t> </a:t>
            </a:r>
            <a:r>
              <a:rPr lang="en-US" sz="2300" dirty="0" err="1"/>
              <a:t>dengan</a:t>
            </a:r>
            <a:r>
              <a:rPr lang="en-US" sz="2300" dirty="0"/>
              <a:t> </a:t>
            </a:r>
            <a:r>
              <a:rPr lang="en-US" sz="2300" dirty="0" err="1"/>
              <a:t>jumlah</a:t>
            </a:r>
            <a:r>
              <a:rPr lang="en-US" sz="2300" dirty="0"/>
              <a:t> </a:t>
            </a:r>
            <a:r>
              <a:rPr lang="en-US" sz="2300" dirty="0" err="1"/>
              <a:t>uang</a:t>
            </a:r>
            <a:r>
              <a:rPr lang="en-US" sz="2300" dirty="0"/>
              <a:t> </a:t>
            </a:r>
            <a:r>
              <a:rPr lang="en-US" sz="2300" dirty="0" err="1"/>
              <a:t>tertentu</a:t>
            </a:r>
            <a:r>
              <a:rPr lang="en-US" sz="2300" dirty="0"/>
              <a:t> (</a:t>
            </a:r>
            <a:r>
              <a:rPr lang="en-US" sz="2300" dirty="0" err="1"/>
              <a:t>terbatas</a:t>
            </a:r>
            <a:r>
              <a:rPr lang="en-US" sz="2300" dirty="0"/>
              <a:t>) </a:t>
            </a:r>
            <a:r>
              <a:rPr lang="en-US" sz="2300" dirty="0" err="1"/>
              <a:t>dihadapkan</a:t>
            </a:r>
            <a:r>
              <a:rPr lang="en-US" sz="2300" dirty="0"/>
              <a:t> </a:t>
            </a:r>
            <a:r>
              <a:rPr lang="en-US" sz="2300" dirty="0" err="1"/>
              <a:t>pada</a:t>
            </a:r>
            <a:r>
              <a:rPr lang="en-US" sz="2300" dirty="0"/>
              <a:t> </a:t>
            </a:r>
            <a:r>
              <a:rPr lang="en-US" sz="2300" dirty="0" err="1"/>
              <a:t>pilihan</a:t>
            </a:r>
            <a:r>
              <a:rPr lang="en-US" sz="2300" dirty="0"/>
              <a:t> </a:t>
            </a:r>
            <a:r>
              <a:rPr lang="en-US" sz="2300" dirty="0" err="1"/>
              <a:t>apakah</a:t>
            </a:r>
            <a:r>
              <a:rPr lang="en-US" sz="2300" dirty="0"/>
              <a:t> </a:t>
            </a:r>
            <a:r>
              <a:rPr lang="en-US" sz="2300" dirty="0" err="1"/>
              <a:t>ingin</a:t>
            </a:r>
            <a:r>
              <a:rPr lang="en-US" sz="2300" dirty="0"/>
              <a:t> </a:t>
            </a:r>
            <a:r>
              <a:rPr lang="en-US" sz="2300" dirty="0" err="1"/>
              <a:t>menonton</a:t>
            </a:r>
            <a:r>
              <a:rPr lang="en-US" sz="2300" dirty="0"/>
              <a:t> film </a:t>
            </a:r>
            <a:r>
              <a:rPr lang="en-US" sz="2300" dirty="0" err="1"/>
              <a:t>bioskop</a:t>
            </a:r>
            <a:r>
              <a:rPr lang="en-US" sz="2300" dirty="0"/>
              <a:t> </a:t>
            </a:r>
            <a:r>
              <a:rPr lang="en-US" sz="2300" dirty="0" err="1"/>
              <a:t>atau</a:t>
            </a:r>
            <a:r>
              <a:rPr lang="en-US" sz="2300" dirty="0"/>
              <a:t> </a:t>
            </a:r>
            <a:r>
              <a:rPr lang="en-US" sz="2300" dirty="0" err="1"/>
              <a:t>membeli</a:t>
            </a:r>
            <a:r>
              <a:rPr lang="en-US" sz="2300" dirty="0"/>
              <a:t> </a:t>
            </a:r>
            <a:r>
              <a:rPr lang="en-US" sz="2300" dirty="0" err="1"/>
              <a:t>semangkuk</a:t>
            </a:r>
            <a:r>
              <a:rPr lang="en-US" sz="2300" dirty="0"/>
              <a:t> </a:t>
            </a:r>
            <a:r>
              <a:rPr lang="en-US" sz="2300" dirty="0" err="1"/>
              <a:t>bakso</a:t>
            </a:r>
            <a:r>
              <a:rPr lang="en-US" sz="2300" dirty="0"/>
              <a:t>. </a:t>
            </a:r>
            <a:endParaRPr lang="id-ID" sz="2300" dirty="0" smtClean="0"/>
          </a:p>
          <a:p>
            <a:pPr marL="342900" indent="-342900" algn="just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300" dirty="0" err="1" smtClean="0"/>
              <a:t>Jika</a:t>
            </a:r>
            <a:r>
              <a:rPr lang="en-US" sz="2300" dirty="0" smtClean="0"/>
              <a:t> </a:t>
            </a:r>
            <a:r>
              <a:rPr lang="en-US" sz="2300" dirty="0"/>
              <a:t>orang </a:t>
            </a:r>
            <a:r>
              <a:rPr lang="en-US" sz="2300" dirty="0" err="1"/>
              <a:t>tersebut</a:t>
            </a:r>
            <a:r>
              <a:rPr lang="en-US" sz="2300" dirty="0"/>
              <a:t> </a:t>
            </a:r>
            <a:r>
              <a:rPr lang="en-US" sz="2300" dirty="0" err="1"/>
              <a:t>memutuskan</a:t>
            </a:r>
            <a:r>
              <a:rPr lang="en-US" sz="2300" dirty="0"/>
              <a:t> </a:t>
            </a:r>
            <a:r>
              <a:rPr lang="en-US" sz="2300" dirty="0" err="1"/>
              <a:t>untuk</a:t>
            </a:r>
            <a:r>
              <a:rPr lang="en-US" sz="2300" dirty="0"/>
              <a:t> </a:t>
            </a:r>
            <a:r>
              <a:rPr lang="en-US" sz="2300" dirty="0" err="1"/>
              <a:t>membeli</a:t>
            </a:r>
            <a:r>
              <a:rPr lang="en-US" sz="2300" dirty="0"/>
              <a:t> </a:t>
            </a:r>
            <a:r>
              <a:rPr lang="en-US" sz="2300" dirty="0" err="1"/>
              <a:t>satu</a:t>
            </a:r>
            <a:r>
              <a:rPr lang="en-US" sz="2300" dirty="0"/>
              <a:t> </a:t>
            </a:r>
            <a:r>
              <a:rPr lang="en-US" sz="2300" dirty="0" err="1"/>
              <a:t>tiket</a:t>
            </a:r>
            <a:r>
              <a:rPr lang="en-US" sz="2300" dirty="0"/>
              <a:t> </a:t>
            </a:r>
            <a:r>
              <a:rPr lang="en-US" sz="2300" dirty="0" err="1"/>
              <a:t>nonton</a:t>
            </a:r>
            <a:r>
              <a:rPr lang="en-US" sz="2300" dirty="0"/>
              <a:t> film </a:t>
            </a:r>
            <a:r>
              <a:rPr lang="en-US" sz="2300" dirty="0" err="1"/>
              <a:t>maka</a:t>
            </a:r>
            <a:r>
              <a:rPr lang="en-US" sz="2300" dirty="0"/>
              <a:t> </a:t>
            </a:r>
            <a:r>
              <a:rPr lang="en-US" sz="2300" dirty="0" err="1"/>
              <a:t>dia</a:t>
            </a:r>
            <a:r>
              <a:rPr lang="en-US" sz="2300" dirty="0"/>
              <a:t> </a:t>
            </a:r>
            <a:r>
              <a:rPr lang="en-US" sz="2300" dirty="0" err="1"/>
              <a:t>harus</a:t>
            </a:r>
            <a:r>
              <a:rPr lang="en-US" sz="2300" dirty="0"/>
              <a:t> </a:t>
            </a:r>
            <a:r>
              <a:rPr lang="en-US" sz="2300" dirty="0" err="1"/>
              <a:t>mengorbankan</a:t>
            </a:r>
            <a:r>
              <a:rPr lang="en-US" sz="2300" dirty="0"/>
              <a:t> </a:t>
            </a:r>
            <a:r>
              <a:rPr lang="en-US" sz="2300" dirty="0" err="1"/>
              <a:t>tidak</a:t>
            </a:r>
            <a:r>
              <a:rPr lang="en-US" sz="2300" dirty="0"/>
              <a:t> </a:t>
            </a:r>
            <a:r>
              <a:rPr lang="en-US" sz="2300" dirty="0" err="1"/>
              <a:t>memakan</a:t>
            </a:r>
            <a:r>
              <a:rPr lang="en-US" sz="2300" dirty="0"/>
              <a:t> </a:t>
            </a:r>
            <a:r>
              <a:rPr lang="en-US" sz="2300" dirty="0" err="1"/>
              <a:t>bakso</a:t>
            </a:r>
            <a:r>
              <a:rPr lang="en-US" sz="2300" dirty="0"/>
              <a:t> </a:t>
            </a:r>
            <a:r>
              <a:rPr lang="en-US" sz="2300" dirty="0" err="1"/>
              <a:t>satu</a:t>
            </a:r>
            <a:r>
              <a:rPr lang="en-US" sz="2300" dirty="0"/>
              <a:t> </a:t>
            </a:r>
            <a:r>
              <a:rPr lang="en-US" sz="2300" dirty="0" err="1"/>
              <a:t>porsi</a:t>
            </a:r>
            <a:r>
              <a:rPr lang="en-US" sz="2300" dirty="0"/>
              <a:t>. </a:t>
            </a:r>
            <a:r>
              <a:rPr lang="en-US" sz="2300" dirty="0" err="1"/>
              <a:t>Karena</a:t>
            </a:r>
            <a:r>
              <a:rPr lang="en-US" sz="2300" dirty="0"/>
              <a:t> </a:t>
            </a:r>
            <a:r>
              <a:rPr lang="en-US" sz="2300" dirty="0" err="1"/>
              <a:t>dia</a:t>
            </a:r>
            <a:r>
              <a:rPr lang="en-US" sz="2300" dirty="0"/>
              <a:t> </a:t>
            </a:r>
            <a:r>
              <a:rPr lang="en-US" sz="2300" dirty="0" err="1"/>
              <a:t>menonton</a:t>
            </a:r>
            <a:r>
              <a:rPr lang="en-US" sz="2300" dirty="0"/>
              <a:t> </a:t>
            </a:r>
            <a:r>
              <a:rPr lang="en-US" sz="2300" dirty="0" err="1"/>
              <a:t>berarti</a:t>
            </a:r>
            <a:r>
              <a:rPr lang="en-US" sz="2300" dirty="0"/>
              <a:t> </a:t>
            </a:r>
            <a:r>
              <a:rPr lang="en-US" sz="2300" dirty="0" err="1"/>
              <a:t>kehilangan</a:t>
            </a:r>
            <a:r>
              <a:rPr lang="en-US" sz="2300" dirty="0"/>
              <a:t> </a:t>
            </a:r>
            <a:r>
              <a:rPr lang="en-US" sz="2300" dirty="0" err="1"/>
              <a:t>kesempatan</a:t>
            </a:r>
            <a:r>
              <a:rPr lang="en-US" sz="2300" dirty="0"/>
              <a:t> </a:t>
            </a:r>
            <a:r>
              <a:rPr lang="en-US" sz="2300" dirty="0" err="1"/>
              <a:t>untuk</a:t>
            </a:r>
            <a:r>
              <a:rPr lang="en-US" sz="2300" dirty="0"/>
              <a:t> </a:t>
            </a:r>
            <a:r>
              <a:rPr lang="en-US" sz="2300" dirty="0" err="1"/>
              <a:t>menikmati</a:t>
            </a:r>
            <a:r>
              <a:rPr lang="en-US" sz="2300" dirty="0"/>
              <a:t> </a:t>
            </a:r>
            <a:r>
              <a:rPr lang="en-US" sz="2300" dirty="0" err="1"/>
              <a:t>bakso</a:t>
            </a:r>
            <a:r>
              <a:rPr lang="en-US" sz="2300" dirty="0"/>
              <a:t>. </a:t>
            </a:r>
            <a:r>
              <a:rPr lang="en-US" sz="2300" dirty="0" err="1"/>
              <a:t>Kehilangan</a:t>
            </a:r>
            <a:r>
              <a:rPr lang="en-US" sz="2300" dirty="0"/>
              <a:t> </a:t>
            </a:r>
            <a:r>
              <a:rPr lang="en-US" sz="2300" dirty="0" err="1"/>
              <a:t>kesempatan</a:t>
            </a:r>
            <a:r>
              <a:rPr lang="en-US" sz="2300" dirty="0"/>
              <a:t> </a:t>
            </a:r>
            <a:r>
              <a:rPr lang="en-US" sz="2300" dirty="0" err="1"/>
              <a:t>ini</a:t>
            </a:r>
            <a:r>
              <a:rPr lang="en-US" sz="2300" dirty="0"/>
              <a:t> </a:t>
            </a:r>
            <a:r>
              <a:rPr lang="en-US" sz="2300" dirty="0" err="1"/>
              <a:t>disebut</a:t>
            </a:r>
            <a:r>
              <a:rPr lang="en-US" sz="2300" dirty="0"/>
              <a:t> </a:t>
            </a:r>
            <a:r>
              <a:rPr lang="en-US" sz="2300" dirty="0" err="1"/>
              <a:t>sebagai</a:t>
            </a:r>
            <a:r>
              <a:rPr lang="en-US" sz="2300" dirty="0"/>
              <a:t> </a:t>
            </a:r>
            <a:r>
              <a:rPr lang="en-US" sz="2300" dirty="0" err="1"/>
              <a:t>biaya</a:t>
            </a:r>
            <a:r>
              <a:rPr lang="en-US" sz="2300" dirty="0"/>
              <a:t> </a:t>
            </a:r>
            <a:r>
              <a:rPr lang="en-US" sz="2300" dirty="0" err="1"/>
              <a:t>hilangnya</a:t>
            </a:r>
            <a:r>
              <a:rPr lang="en-US" sz="2300" dirty="0"/>
              <a:t> </a:t>
            </a:r>
            <a:r>
              <a:rPr lang="en-US" sz="2300" dirty="0" err="1"/>
              <a:t>kesempatan</a:t>
            </a:r>
            <a:r>
              <a:rPr lang="en-US" sz="2300" dirty="0"/>
              <a:t> (opportunity cost). </a:t>
            </a:r>
            <a:r>
              <a:rPr lang="en-US" sz="2300" dirty="0" err="1"/>
              <a:t>Jadi</a:t>
            </a:r>
            <a:r>
              <a:rPr lang="en-US" sz="2300" dirty="0"/>
              <a:t> </a:t>
            </a:r>
            <a:r>
              <a:rPr lang="en-US" sz="2300" b="1" dirty="0"/>
              <a:t>opportunity cost </a:t>
            </a:r>
            <a:r>
              <a:rPr lang="en-US" sz="2300" b="1" dirty="0" err="1"/>
              <a:t>dari</a:t>
            </a:r>
            <a:r>
              <a:rPr lang="en-US" sz="2300" b="1" dirty="0"/>
              <a:t> </a:t>
            </a:r>
            <a:r>
              <a:rPr lang="en-US" sz="2300" b="1" dirty="0" err="1"/>
              <a:t>menonton</a:t>
            </a:r>
            <a:r>
              <a:rPr lang="en-US" sz="2300" b="1" dirty="0"/>
              <a:t> film </a:t>
            </a:r>
            <a:r>
              <a:rPr lang="en-US" sz="2300" b="1" dirty="0" err="1"/>
              <a:t>adalah</a:t>
            </a:r>
            <a:r>
              <a:rPr lang="en-US" sz="2300" b="1" dirty="0"/>
              <a:t> </a:t>
            </a:r>
            <a:r>
              <a:rPr lang="en-US" sz="2300" b="1" dirty="0" err="1"/>
              <a:t>makan</a:t>
            </a:r>
            <a:r>
              <a:rPr lang="en-US" sz="2300" b="1" dirty="0"/>
              <a:t> </a:t>
            </a:r>
            <a:r>
              <a:rPr lang="en-US" sz="2300" b="1" dirty="0" err="1"/>
              <a:t>bakso</a:t>
            </a:r>
            <a:r>
              <a:rPr lang="en-US" sz="2300" dirty="0"/>
              <a:t>. </a:t>
            </a:r>
            <a:r>
              <a:rPr lang="en-US" sz="2300" dirty="0" err="1"/>
              <a:t>Karena</a:t>
            </a:r>
            <a:r>
              <a:rPr lang="en-US" sz="2300" dirty="0"/>
              <a:t> </a:t>
            </a:r>
            <a:r>
              <a:rPr lang="en-US" sz="2300" dirty="0" err="1"/>
              <a:t>gara-gara</a:t>
            </a:r>
            <a:r>
              <a:rPr lang="en-US" sz="2300" dirty="0"/>
              <a:t> </a:t>
            </a:r>
            <a:r>
              <a:rPr lang="en-US" sz="2300" dirty="0" err="1"/>
              <a:t>menonton</a:t>
            </a:r>
            <a:r>
              <a:rPr lang="en-US" sz="2300" dirty="0"/>
              <a:t> film orang </a:t>
            </a:r>
            <a:r>
              <a:rPr lang="en-US" sz="2300" dirty="0" err="1"/>
              <a:t>itu</a:t>
            </a:r>
            <a:r>
              <a:rPr lang="en-US" sz="2300" dirty="0"/>
              <a:t> </a:t>
            </a:r>
            <a:r>
              <a:rPr lang="en-US" sz="2300" dirty="0" err="1"/>
              <a:t>harus</a:t>
            </a:r>
            <a:r>
              <a:rPr lang="en-US" sz="2300" dirty="0"/>
              <a:t> </a:t>
            </a:r>
            <a:r>
              <a:rPr lang="en-US" sz="2300" dirty="0" err="1"/>
              <a:t>mengorbankan</a:t>
            </a:r>
            <a:r>
              <a:rPr lang="en-US" sz="2300" dirty="0"/>
              <a:t> </a:t>
            </a:r>
            <a:r>
              <a:rPr lang="en-US" sz="2300" dirty="0" err="1"/>
              <a:t>untuk</a:t>
            </a:r>
            <a:r>
              <a:rPr lang="en-US" sz="2300" dirty="0"/>
              <a:t> </a:t>
            </a:r>
            <a:r>
              <a:rPr lang="en-US" sz="2300" dirty="0" err="1"/>
              <a:t>tidak</a:t>
            </a:r>
            <a:r>
              <a:rPr lang="en-US" sz="2300" dirty="0"/>
              <a:t> </a:t>
            </a:r>
            <a:r>
              <a:rPr lang="en-US" sz="2300" dirty="0" err="1"/>
              <a:t>membeli</a:t>
            </a:r>
            <a:r>
              <a:rPr lang="en-US" sz="2300" dirty="0"/>
              <a:t> </a:t>
            </a:r>
            <a:r>
              <a:rPr lang="en-US" sz="2300" dirty="0" err="1"/>
              <a:t>bakso</a:t>
            </a:r>
            <a:r>
              <a:rPr lang="en-US" sz="2400" dirty="0"/>
              <a:t>.</a:t>
            </a:r>
            <a:endParaRPr lang="id-ID" sz="24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953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4288" y="0"/>
            <a:ext cx="9144001" cy="5492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id-ID" sz="3200" b="1" dirty="0">
                <a:solidFill>
                  <a:schemeClr val="bg1"/>
                </a:solidFill>
              </a:rPr>
              <a:t>MASALAH POKOK PEREKONOMIAN</a:t>
            </a:r>
            <a:endParaRPr lang="id-ID" sz="3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52609" y="980728"/>
            <a:ext cx="8395855" cy="5112097"/>
          </a:xfrm>
        </p:spPr>
        <p:txBody>
          <a:bodyPr>
            <a:normAutofit fontScale="85000" lnSpcReduction="10000"/>
          </a:bodyPr>
          <a:lstStyle/>
          <a:p>
            <a:pPr marL="0" indent="0">
              <a:spcAft>
                <a:spcPts val="600"/>
              </a:spcAft>
              <a:buFont typeface="Wingdings 2" pitchFamily="18" charset="2"/>
              <a:buNone/>
              <a:defRPr/>
            </a:pPr>
            <a:r>
              <a:rPr lang="id-ID" sz="2800" b="1" dirty="0" smtClean="0">
                <a:latin typeface="Arial" pitchFamily="34" charset="0"/>
                <a:cs typeface="Arial" pitchFamily="34" charset="0"/>
              </a:rPr>
              <a:t>2. KEBUTUHAN MASYARAKAT</a:t>
            </a:r>
            <a:endParaRPr lang="id-ID" sz="28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Font typeface="Wingdings 2" pitchFamily="18" charset="2"/>
              <a:buNone/>
              <a:defRPr/>
            </a:pPr>
            <a:r>
              <a:rPr lang="id-ID" sz="2800" b="1" dirty="0" smtClean="0">
                <a:latin typeface="Arial" pitchFamily="34" charset="0"/>
                <a:cs typeface="Arial" pitchFamily="34" charset="0"/>
              </a:rPr>
              <a:t>Yaitu </a:t>
            </a:r>
            <a:r>
              <a:rPr lang="en-US" sz="2800" dirty="0" err="1" smtClean="0"/>
              <a:t>Keinginan</a:t>
            </a:r>
            <a:r>
              <a:rPr lang="en-US" sz="2800" dirty="0" smtClean="0"/>
              <a:t> </a:t>
            </a:r>
            <a:r>
              <a:rPr lang="en-US" sz="2800" dirty="0" err="1"/>
              <a:t>masyarakat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memperoleh</a:t>
            </a:r>
            <a:r>
              <a:rPr lang="en-US" sz="2800" dirty="0"/>
              <a:t> </a:t>
            </a:r>
            <a:r>
              <a:rPr lang="en-US" sz="2800" dirty="0" err="1"/>
              <a:t>barang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jasa</a:t>
            </a:r>
            <a:r>
              <a:rPr lang="en-US" sz="2800" dirty="0"/>
              <a:t>. </a:t>
            </a:r>
            <a:r>
              <a:rPr lang="en-US" sz="2800" dirty="0" err="1" smtClean="0"/>
              <a:t>Baik</a:t>
            </a:r>
            <a:r>
              <a:rPr lang="en-US" sz="2800" dirty="0" smtClean="0"/>
              <a:t> </a:t>
            </a:r>
            <a:r>
              <a:rPr lang="id-ID" sz="2800" dirty="0" smtClean="0"/>
              <a:t>keinginan </a:t>
            </a:r>
            <a:r>
              <a:rPr lang="en-US" sz="2800" dirty="0" smtClean="0"/>
              <a:t>yang </a:t>
            </a:r>
            <a:r>
              <a:rPr lang="en-US" sz="2800" dirty="0" err="1" smtClean="0"/>
              <a:t>disertai</a:t>
            </a:r>
            <a:r>
              <a:rPr lang="en-US" sz="2800" dirty="0" smtClean="0"/>
              <a:t> </a:t>
            </a:r>
            <a:r>
              <a:rPr lang="id-ID" sz="2800" dirty="0"/>
              <a:t>oleh kemampuan </a:t>
            </a:r>
            <a:r>
              <a:rPr lang="id-ID" sz="2800" dirty="0" smtClean="0"/>
              <a:t>untuk membeli </a:t>
            </a:r>
            <a:r>
              <a:rPr lang="en-US" sz="2800" dirty="0" smtClean="0"/>
              <a:t>(</a:t>
            </a:r>
            <a:r>
              <a:rPr lang="en-US" sz="2800" b="1" i="1" dirty="0" err="1" smtClean="0"/>
              <a:t>permintaan</a:t>
            </a:r>
            <a:r>
              <a:rPr lang="en-US" sz="2800" b="1" i="1" dirty="0" smtClean="0"/>
              <a:t> </a:t>
            </a:r>
            <a:r>
              <a:rPr lang="en-US" sz="2800" b="1" i="1" dirty="0" err="1"/>
              <a:t>efektif</a:t>
            </a:r>
            <a:r>
              <a:rPr lang="en-US" sz="2800" dirty="0"/>
              <a:t>) </a:t>
            </a:r>
            <a:r>
              <a:rPr lang="id-ID" sz="2800" dirty="0" smtClean="0"/>
              <a:t>yang dibutuhkan 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disertai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kemampuan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membeli</a:t>
            </a:r>
            <a:r>
              <a:rPr lang="en-US" sz="2800" dirty="0" smtClean="0"/>
              <a:t>.</a:t>
            </a:r>
            <a:endParaRPr lang="id-ID" sz="2800" dirty="0" smtClean="0"/>
          </a:p>
          <a:p>
            <a:pPr marL="0" indent="0">
              <a:buFont typeface="Wingdings 2" pitchFamily="18" charset="2"/>
              <a:buNone/>
              <a:defRPr/>
            </a:pPr>
            <a:r>
              <a:rPr lang="id-ID" sz="2800" dirty="0" smtClean="0"/>
              <a:t>Barang yang dibutuhkan manusia terdiri dari :</a:t>
            </a:r>
          </a:p>
          <a:p>
            <a:pPr marL="0" indent="0">
              <a:buNone/>
              <a:defRPr/>
            </a:pPr>
            <a:r>
              <a:rPr lang="id-ID" sz="2800" b="1" dirty="0" smtClean="0"/>
              <a:t>1) Benda</a:t>
            </a:r>
            <a:r>
              <a:rPr lang="id-ID" sz="2800" dirty="0" smtClean="0"/>
              <a:t> </a:t>
            </a:r>
            <a:r>
              <a:rPr lang="id-ID" sz="2800" dirty="0" smtClean="0">
                <a:solidFill>
                  <a:srgbClr val="FF0000"/>
                </a:solidFill>
                <a:latin typeface="Arial Narrow"/>
              </a:rPr>
              <a:t>→</a:t>
            </a:r>
            <a:r>
              <a:rPr lang="id-ID" sz="2800" dirty="0" smtClean="0">
                <a:latin typeface="Arial Narrow"/>
              </a:rPr>
              <a:t> </a:t>
            </a:r>
            <a:r>
              <a:rPr lang="id-ID" sz="2800" dirty="0" smtClean="0"/>
              <a:t>yang dapat dilihat dan diraba secara fisik</a:t>
            </a:r>
          </a:p>
          <a:p>
            <a:pPr marL="0" indent="0">
              <a:buNone/>
              <a:defRPr/>
            </a:pPr>
            <a:r>
              <a:rPr lang="id-ID" sz="2800" dirty="0"/>
              <a:t> </a:t>
            </a:r>
            <a:r>
              <a:rPr lang="id-ID" sz="2800" dirty="0" smtClean="0"/>
              <a:t> 		Contoh : baju, sepatu, makanan,  dll</a:t>
            </a:r>
          </a:p>
          <a:p>
            <a:pPr marL="0" indent="0">
              <a:buNone/>
              <a:defRPr/>
            </a:pPr>
            <a:r>
              <a:rPr lang="id-ID" sz="2800" dirty="0"/>
              <a:t>	</a:t>
            </a:r>
            <a:r>
              <a:rPr lang="id-ID" sz="2800" dirty="0" smtClean="0"/>
              <a:t>      </a:t>
            </a:r>
            <a:r>
              <a:rPr lang="id-ID" sz="2800" dirty="0" smtClean="0">
                <a:solidFill>
                  <a:srgbClr val="FF0000"/>
                </a:solidFill>
                <a:latin typeface="Arial Narrow"/>
              </a:rPr>
              <a:t>→</a:t>
            </a:r>
            <a:r>
              <a:rPr lang="id-ID" sz="2800" dirty="0" smtClean="0">
                <a:latin typeface="Arial Narrow"/>
              </a:rPr>
              <a:t> </a:t>
            </a:r>
            <a:r>
              <a:rPr lang="id-ID" sz="2800" dirty="0"/>
              <a:t>yang dapat </a:t>
            </a:r>
            <a:r>
              <a:rPr lang="id-ID" sz="2800" dirty="0" smtClean="0"/>
              <a:t>tidak dilihat </a:t>
            </a:r>
            <a:r>
              <a:rPr lang="id-ID" sz="2800" dirty="0"/>
              <a:t>dan diraba secara </a:t>
            </a:r>
            <a:r>
              <a:rPr lang="id-ID" sz="2800" dirty="0" smtClean="0"/>
              <a:t>fisik</a:t>
            </a:r>
          </a:p>
          <a:p>
            <a:pPr marL="0" indent="0">
              <a:buNone/>
              <a:defRPr/>
            </a:pPr>
            <a:r>
              <a:rPr lang="id-ID" sz="2800" dirty="0"/>
              <a:t>		</a:t>
            </a:r>
            <a:r>
              <a:rPr lang="id-ID" sz="2800" dirty="0" smtClean="0"/>
              <a:t>Contoh : udara</a:t>
            </a:r>
          </a:p>
          <a:p>
            <a:pPr marL="0" indent="0">
              <a:buNone/>
              <a:defRPr/>
            </a:pPr>
            <a:r>
              <a:rPr lang="id-ID" sz="2800" b="1" dirty="0" smtClean="0"/>
              <a:t>2) Jasa </a:t>
            </a:r>
            <a:r>
              <a:rPr lang="id-ID" sz="2800" dirty="0">
                <a:solidFill>
                  <a:srgbClr val="FF0000"/>
                </a:solidFill>
                <a:latin typeface="Arial Narrow"/>
              </a:rPr>
              <a:t>→</a:t>
            </a:r>
            <a:r>
              <a:rPr lang="id-ID" sz="2800" dirty="0" smtClean="0"/>
              <a:t> bukan berbentuk benda tetapi merupakan  </a:t>
            </a:r>
          </a:p>
          <a:p>
            <a:pPr marL="0" indent="0">
              <a:buNone/>
              <a:defRPr/>
            </a:pPr>
            <a:r>
              <a:rPr lang="id-ID" sz="2800" dirty="0"/>
              <a:t> </a:t>
            </a:r>
            <a:r>
              <a:rPr lang="id-ID" sz="2800" dirty="0" smtClean="0"/>
              <a:t>                 layanan sesorang </a:t>
            </a:r>
          </a:p>
          <a:p>
            <a:pPr>
              <a:buFontTx/>
              <a:buChar char="-"/>
              <a:defRPr/>
            </a:pPr>
            <a:r>
              <a:rPr lang="id-ID" sz="2800" dirty="0" smtClean="0"/>
              <a:t>Contoh : pelayanan restoran, tukang pangkas, dll</a:t>
            </a:r>
            <a:endParaRPr lang="en-US" sz="2800" dirty="0"/>
          </a:p>
          <a:p>
            <a:pPr marL="0" indent="0">
              <a:buFont typeface="Wingdings 2" pitchFamily="18" charset="2"/>
              <a:buNone/>
              <a:defRPr/>
            </a:pPr>
            <a:endParaRPr lang="id-ID" sz="2800" b="1" i="1" dirty="0">
              <a:latin typeface="Arial" pitchFamily="34" charset="0"/>
              <a:cs typeface="Arial" pitchFamily="34" charset="0"/>
            </a:endParaRPr>
          </a:p>
          <a:p>
            <a:pPr marL="0" indent="0">
              <a:buFont typeface="Wingdings 2" pitchFamily="18" charset="2"/>
              <a:buNone/>
              <a:defRPr/>
            </a:pPr>
            <a:endParaRPr lang="id-ID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8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4288" y="0"/>
            <a:ext cx="9144001" cy="5492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id-ID" sz="3200" b="1" dirty="0">
                <a:solidFill>
                  <a:schemeClr val="bg1"/>
                </a:solidFill>
              </a:rPr>
              <a:t>MASALAH POKOK PEREKONOMIAN</a:t>
            </a:r>
            <a:endParaRPr lang="id-ID" sz="3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701251" cy="5760640"/>
          </a:xfrm>
        </p:spPr>
        <p:txBody>
          <a:bodyPr>
            <a:normAutofit fontScale="92500"/>
          </a:bodyPr>
          <a:lstStyle/>
          <a:p>
            <a:pPr marL="0" lvl="2" indent="0">
              <a:spcAft>
                <a:spcPts val="600"/>
              </a:spcAft>
              <a:buFont typeface="Wingdings 2" pitchFamily="18" charset="2"/>
              <a:buNone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JENIS-JENIS BARANG </a:t>
            </a:r>
          </a:p>
          <a:p>
            <a:pPr marL="0" indent="0" algn="just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d-ID" sz="2800" dirty="0" smtClean="0"/>
              <a:t>P</a:t>
            </a:r>
            <a:r>
              <a:rPr lang="en-US" sz="2800" dirty="0" err="1" smtClean="0"/>
              <a:t>enggolongan</a:t>
            </a:r>
            <a:r>
              <a:rPr lang="en-US" sz="2800" dirty="0" smtClean="0"/>
              <a:t> </a:t>
            </a:r>
            <a:r>
              <a:rPr lang="en-US" sz="2800" dirty="0" err="1"/>
              <a:t>jenis-jenis</a:t>
            </a:r>
            <a:r>
              <a:rPr lang="en-US" sz="2800" dirty="0"/>
              <a:t> </a:t>
            </a:r>
            <a:r>
              <a:rPr lang="en-US" sz="2800" dirty="0" err="1"/>
              <a:t>barang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 smtClean="0"/>
              <a:t>perekonomian</a:t>
            </a:r>
            <a:r>
              <a:rPr lang="id-ID" sz="2800" dirty="0"/>
              <a:t> </a:t>
            </a:r>
            <a:r>
              <a:rPr lang="id-ID" sz="2800" dirty="0" smtClean="0"/>
              <a:t>:</a:t>
            </a:r>
          </a:p>
          <a:p>
            <a:pPr marL="360000" indent="-360000" algn="just" fontAlgn="auto">
              <a:spcAft>
                <a:spcPts val="0"/>
              </a:spcAft>
              <a:buFont typeface="Wingdings 2" pitchFamily="18" charset="2"/>
              <a:buAutoNum type="arabicPeriod"/>
              <a:defRPr/>
            </a:pPr>
            <a:r>
              <a:rPr lang="id-ID" sz="2800" dirty="0" smtClean="0"/>
              <a:t>Berdasarkan </a:t>
            </a:r>
            <a:r>
              <a:rPr lang="id-ID" sz="2800" b="1" dirty="0" smtClean="0"/>
              <a:t>c</a:t>
            </a:r>
            <a:r>
              <a:rPr lang="en-US" sz="2800" b="1" dirty="0" err="1" smtClean="0"/>
              <a:t>ara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memperolehnya</a:t>
            </a:r>
            <a:r>
              <a:rPr lang="id-ID" sz="2800" dirty="0" smtClean="0"/>
              <a:t>,</a:t>
            </a:r>
            <a:r>
              <a:rPr lang="en-US" sz="2800" dirty="0" smtClean="0"/>
              <a:t> </a:t>
            </a:r>
            <a:r>
              <a:rPr lang="en-US" sz="2800" dirty="0" err="1" smtClean="0"/>
              <a:t>dibedakan</a:t>
            </a:r>
            <a:r>
              <a:rPr lang="en-US" sz="2800" dirty="0" smtClean="0"/>
              <a:t> </a:t>
            </a:r>
            <a:r>
              <a:rPr lang="id-ID" sz="2800" dirty="0" smtClean="0"/>
              <a:t>menjadi: </a:t>
            </a:r>
          </a:p>
          <a:p>
            <a:pPr marL="360000" indent="0" algn="just" fontAlgn="auto">
              <a:spcAft>
                <a:spcPts val="0"/>
              </a:spcAft>
              <a:buNone/>
              <a:defRPr/>
            </a:pPr>
            <a:r>
              <a:rPr lang="id-ID" sz="2800" dirty="0" smtClean="0"/>
              <a:t>a.</a:t>
            </a:r>
            <a:r>
              <a:rPr lang="id-ID" sz="2800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/>
              <a:t>barang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ekonomi</a:t>
            </a:r>
            <a:r>
              <a:rPr lang="en-US" sz="2800" b="1" dirty="0" smtClean="0"/>
              <a:t> </a:t>
            </a:r>
            <a:r>
              <a:rPr lang="en-US" sz="2700" dirty="0" err="1" smtClean="0"/>
              <a:t>yaitu</a:t>
            </a:r>
            <a:r>
              <a:rPr lang="en-US" sz="2700" dirty="0" smtClean="0"/>
              <a:t> </a:t>
            </a:r>
            <a:r>
              <a:rPr lang="en-US" sz="2700" dirty="0" err="1" smtClean="0"/>
              <a:t>barang</a:t>
            </a:r>
            <a:r>
              <a:rPr lang="en-US" sz="2700" dirty="0" smtClean="0"/>
              <a:t> yang </a:t>
            </a:r>
            <a:r>
              <a:rPr lang="en-US" sz="2700" dirty="0" err="1" smtClean="0"/>
              <a:t>mem</a:t>
            </a:r>
            <a:r>
              <a:rPr lang="id-ID" sz="2700" dirty="0" smtClean="0"/>
              <a:t>er</a:t>
            </a:r>
            <a:r>
              <a:rPr lang="en-US" sz="2700" dirty="0" smtClean="0"/>
              <a:t>l</a:t>
            </a:r>
            <a:r>
              <a:rPr lang="id-ID" sz="2700" dirty="0" smtClean="0"/>
              <a:t>ukan</a:t>
            </a:r>
            <a:r>
              <a:rPr lang="en-US" sz="2700" dirty="0" smtClean="0"/>
              <a:t> </a:t>
            </a:r>
            <a:r>
              <a:rPr lang="en-US" sz="2700" dirty="0" err="1" smtClean="0"/>
              <a:t>usaha</a:t>
            </a:r>
            <a:r>
              <a:rPr lang="en-US" sz="2700" dirty="0" smtClean="0"/>
              <a:t> </a:t>
            </a:r>
            <a:r>
              <a:rPr lang="en-US" sz="2700" dirty="0" err="1" smtClean="0"/>
              <a:t>untuk</a:t>
            </a:r>
            <a:r>
              <a:rPr lang="en-US" sz="2700" dirty="0" smtClean="0"/>
              <a:t> </a:t>
            </a:r>
            <a:r>
              <a:rPr lang="en-US" sz="2700" dirty="0" err="1" smtClean="0"/>
              <a:t>memperolehnya</a:t>
            </a:r>
            <a:r>
              <a:rPr lang="id-ID" sz="2700" dirty="0" smtClean="0"/>
              <a:t> (contoh: beras, makanan lainnya dan barang barang produksi industri), dibe</a:t>
            </a:r>
            <a:r>
              <a:rPr lang="en-US" sz="2700" dirty="0" smtClean="0"/>
              <a:t>da</a:t>
            </a:r>
            <a:r>
              <a:rPr lang="id-ID" sz="2700" dirty="0" smtClean="0"/>
              <a:t>ka</a:t>
            </a:r>
            <a:r>
              <a:rPr lang="en-US" sz="2700" dirty="0" smtClean="0"/>
              <a:t>n</a:t>
            </a:r>
            <a:r>
              <a:rPr lang="id-ID" sz="2700" dirty="0" smtClean="0"/>
              <a:t> :</a:t>
            </a:r>
          </a:p>
          <a:p>
            <a:pPr marL="449263" indent="0" algn="just" fontAlgn="auto">
              <a:spcAft>
                <a:spcPts val="0"/>
              </a:spcAft>
              <a:buNone/>
              <a:defRPr/>
            </a:pPr>
            <a:r>
              <a:rPr lang="id-ID" sz="2400" dirty="0" smtClean="0"/>
              <a:t>1)</a:t>
            </a:r>
            <a:r>
              <a:rPr lang="id-ID" sz="2400" dirty="0" smtClean="0">
                <a:solidFill>
                  <a:srgbClr val="FF0000"/>
                </a:solidFill>
              </a:rPr>
              <a:t> barang </a:t>
            </a:r>
            <a:r>
              <a:rPr lang="id-ID" sz="2400" dirty="0">
                <a:solidFill>
                  <a:srgbClr val="FF0000"/>
                </a:solidFill>
              </a:rPr>
              <a:t>konsumsi </a:t>
            </a:r>
            <a:r>
              <a:rPr lang="id-ID" sz="2400" dirty="0"/>
              <a:t>(contoh : makanan, minuman, pakaian)</a:t>
            </a:r>
          </a:p>
          <a:p>
            <a:pPr marL="449263" indent="0" algn="just" fontAlgn="auto">
              <a:spcAft>
                <a:spcPts val="0"/>
              </a:spcAft>
              <a:buNone/>
              <a:defRPr/>
            </a:pPr>
            <a:r>
              <a:rPr lang="id-ID" sz="2400" dirty="0" smtClean="0"/>
              <a:t>2)</a:t>
            </a:r>
            <a:r>
              <a:rPr lang="id-ID" sz="2400" dirty="0" smtClean="0">
                <a:solidFill>
                  <a:srgbClr val="FF0000"/>
                </a:solidFill>
              </a:rPr>
              <a:t> barang </a:t>
            </a:r>
            <a:r>
              <a:rPr lang="id-ID" sz="2400" dirty="0">
                <a:solidFill>
                  <a:srgbClr val="FF0000"/>
                </a:solidFill>
              </a:rPr>
              <a:t>modal </a:t>
            </a:r>
            <a:r>
              <a:rPr lang="id-ID" sz="2400" dirty="0"/>
              <a:t>(contoh : mesin, peralatan, bangunan) </a:t>
            </a:r>
            <a:endParaRPr lang="id-ID" sz="2400" dirty="0" smtClean="0"/>
          </a:p>
          <a:p>
            <a:pPr marL="449263" indent="0" algn="just" fontAlgn="auto">
              <a:spcAft>
                <a:spcPts val="0"/>
              </a:spcAft>
              <a:buNone/>
              <a:defRPr/>
            </a:pPr>
            <a:r>
              <a:rPr lang="id-ID" sz="2400" dirty="0" smtClean="0"/>
              <a:t>3)</a:t>
            </a:r>
            <a:r>
              <a:rPr lang="id-ID" sz="2400" dirty="0" smtClean="0">
                <a:solidFill>
                  <a:srgbClr val="FF0000"/>
                </a:solidFill>
              </a:rPr>
              <a:t> barang akhir </a:t>
            </a:r>
            <a:r>
              <a:rPr lang="id-ID" sz="2400" dirty="0" smtClean="0"/>
              <a:t>(contoh : roti, kursi dan mobil)</a:t>
            </a:r>
          </a:p>
          <a:p>
            <a:pPr marL="449263" indent="0" algn="just" fontAlgn="auto">
              <a:spcAft>
                <a:spcPts val="600"/>
              </a:spcAft>
              <a:buNone/>
              <a:defRPr/>
            </a:pPr>
            <a:r>
              <a:rPr lang="id-ID" sz="2400" dirty="0" smtClean="0"/>
              <a:t>4)</a:t>
            </a:r>
            <a:r>
              <a:rPr lang="id-ID" sz="2400" dirty="0" smtClean="0">
                <a:solidFill>
                  <a:srgbClr val="FF0000"/>
                </a:solidFill>
              </a:rPr>
              <a:t> barang setengah jadi </a:t>
            </a:r>
            <a:r>
              <a:rPr lang="id-ID" sz="2400" dirty="0" smtClean="0"/>
              <a:t>(contoh : tepung, gandum, minyak kelapa)</a:t>
            </a:r>
            <a:endParaRPr lang="id-ID" sz="2800" dirty="0" smtClean="0"/>
          </a:p>
          <a:p>
            <a:pPr marL="360000" indent="0" algn="just" fontAlgn="auto">
              <a:spcAft>
                <a:spcPts val="0"/>
              </a:spcAft>
              <a:buNone/>
              <a:defRPr/>
            </a:pPr>
            <a:r>
              <a:rPr lang="id-ID" sz="2800" dirty="0" smtClean="0"/>
              <a:t>b. </a:t>
            </a:r>
            <a:r>
              <a:rPr lang="en-US" sz="2800" b="1" dirty="0" err="1" smtClean="0"/>
              <a:t>barang</a:t>
            </a:r>
            <a:r>
              <a:rPr lang="en-US" sz="2800" b="1" dirty="0" smtClean="0"/>
              <a:t> </a:t>
            </a:r>
            <a:r>
              <a:rPr lang="en-US" sz="2800" b="1" dirty="0" err="1"/>
              <a:t>cuma-cuma</a:t>
            </a:r>
            <a:r>
              <a:rPr lang="en-US" sz="2800" dirty="0"/>
              <a:t> </a:t>
            </a:r>
            <a:r>
              <a:rPr lang="id-ID" sz="2700" dirty="0" smtClean="0"/>
              <a:t>yaitu barang </a:t>
            </a:r>
            <a:r>
              <a:rPr lang="en-US" sz="2700" dirty="0" smtClean="0"/>
              <a:t>yang </a:t>
            </a:r>
            <a:r>
              <a:rPr lang="en-US" sz="2700" dirty="0" err="1"/>
              <a:t>dapat</a:t>
            </a:r>
            <a:r>
              <a:rPr lang="en-US" sz="2700" dirty="0"/>
              <a:t> </a:t>
            </a:r>
            <a:r>
              <a:rPr lang="en-US" sz="2700" dirty="0" err="1"/>
              <a:t>dinikmati</a:t>
            </a:r>
            <a:r>
              <a:rPr lang="en-US" sz="2700" dirty="0"/>
              <a:t> </a:t>
            </a:r>
            <a:r>
              <a:rPr lang="en-US" sz="2700" dirty="0" err="1"/>
              <a:t>tanpa</a:t>
            </a:r>
            <a:r>
              <a:rPr lang="en-US" sz="2700" dirty="0"/>
              <a:t> </a:t>
            </a:r>
            <a:r>
              <a:rPr lang="en-US" sz="2700" dirty="0" err="1"/>
              <a:t>melakukan</a:t>
            </a:r>
            <a:r>
              <a:rPr lang="en-US" sz="2700" dirty="0"/>
              <a:t> </a:t>
            </a:r>
            <a:r>
              <a:rPr lang="en-US" sz="2700" dirty="0" err="1"/>
              <a:t>kegiatan</a:t>
            </a:r>
            <a:r>
              <a:rPr lang="en-US" sz="2700" dirty="0"/>
              <a:t> </a:t>
            </a:r>
            <a:r>
              <a:rPr lang="en-US" sz="2700" dirty="0" err="1" smtClean="0"/>
              <a:t>memproduksi</a:t>
            </a:r>
            <a:r>
              <a:rPr lang="id-ID" sz="2700" dirty="0" smtClean="0"/>
              <a:t> seperti udara, oksigen, sinar matahari dan air hujan. </a:t>
            </a:r>
          </a:p>
          <a:p>
            <a:pPr marL="449263" indent="0" algn="just" fontAlgn="auto">
              <a:spcAft>
                <a:spcPts val="0"/>
              </a:spcAft>
              <a:buNone/>
              <a:defRPr/>
            </a:pPr>
            <a:endParaRPr lang="en-US" sz="28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6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492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id-ID" sz="3200" b="1" dirty="0">
                <a:solidFill>
                  <a:schemeClr val="bg1"/>
                </a:solidFill>
              </a:rPr>
              <a:t>MASALAH POKOK PEREKONOMIAN</a:t>
            </a:r>
            <a:endParaRPr lang="id-ID" sz="3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837183"/>
            <a:ext cx="8712968" cy="5904185"/>
          </a:xfrm>
        </p:spPr>
        <p:txBody>
          <a:bodyPr>
            <a:normAutofit fontScale="70000" lnSpcReduction="20000"/>
          </a:bodyPr>
          <a:lstStyle/>
          <a:p>
            <a:pPr marL="0" indent="0" fontAlgn="auto">
              <a:spcAft>
                <a:spcPts val="600"/>
              </a:spcAft>
              <a:buFont typeface="Wingdings 2"/>
              <a:buNone/>
              <a:defRPr/>
            </a:pPr>
            <a:r>
              <a:rPr lang="id-ID" sz="2800" dirty="0" smtClean="0"/>
              <a:t>D</a:t>
            </a:r>
            <a:r>
              <a:rPr lang="en-US" sz="2800" dirty="0" err="1" smtClean="0"/>
              <a:t>alam</a:t>
            </a:r>
            <a:r>
              <a:rPr lang="en-US" sz="2800" dirty="0" smtClean="0"/>
              <a:t> </a:t>
            </a:r>
            <a:r>
              <a:rPr lang="en-US" sz="2800" dirty="0" err="1"/>
              <a:t>teori</a:t>
            </a:r>
            <a:r>
              <a:rPr lang="en-US" sz="2800" dirty="0"/>
              <a:t> </a:t>
            </a:r>
            <a:r>
              <a:rPr lang="en-US" sz="2800" dirty="0" err="1"/>
              <a:t>ekonomi</a:t>
            </a:r>
            <a:r>
              <a:rPr lang="en-US" sz="2800" dirty="0"/>
              <a:t> </a:t>
            </a:r>
            <a:r>
              <a:rPr lang="en-US" sz="2800" dirty="0" err="1"/>
              <a:t>terdapat</a:t>
            </a:r>
            <a:r>
              <a:rPr lang="en-US" sz="2800" dirty="0"/>
              <a:t> </a:t>
            </a:r>
            <a:r>
              <a:rPr lang="id-ID" sz="2800" dirty="0" smtClean="0"/>
              <a:t>juga </a:t>
            </a:r>
            <a:r>
              <a:rPr lang="en-US" sz="2800" b="1" dirty="0" err="1" smtClean="0"/>
              <a:t>dua</a:t>
            </a:r>
            <a:r>
              <a:rPr lang="en-US" sz="2800" b="1" dirty="0" smtClean="0"/>
              <a:t> </a:t>
            </a:r>
            <a:r>
              <a:rPr lang="en-US" sz="2800" b="1" dirty="0" err="1"/>
              <a:t>cara</a:t>
            </a:r>
            <a:r>
              <a:rPr lang="en-US" sz="2800" b="1" dirty="0"/>
              <a:t> </a:t>
            </a:r>
            <a:r>
              <a:rPr lang="en-US" sz="2800" b="1" dirty="0" err="1"/>
              <a:t>penggolongan</a:t>
            </a:r>
            <a:r>
              <a:rPr lang="en-US" sz="2800" b="1" dirty="0"/>
              <a:t> </a:t>
            </a:r>
            <a:r>
              <a:rPr lang="id-ID" sz="2800" b="1" dirty="0" smtClean="0"/>
              <a:t>barang </a:t>
            </a:r>
            <a:r>
              <a:rPr lang="en-US" sz="2800" dirty="0" err="1" smtClean="0"/>
              <a:t>yaitu</a:t>
            </a:r>
            <a:r>
              <a:rPr lang="en-US" sz="2800" dirty="0"/>
              <a:t>:</a:t>
            </a:r>
          </a:p>
          <a:p>
            <a:pPr marL="355600" indent="-355600" fontAlgn="auto">
              <a:spcAft>
                <a:spcPts val="100"/>
              </a:spcAft>
              <a:buFont typeface="Wingdings 2" pitchFamily="18" charset="2"/>
              <a:buNone/>
              <a:tabLst>
                <a:tab pos="355600" algn="l"/>
              </a:tabLst>
              <a:defRPr/>
            </a:pPr>
            <a:r>
              <a:rPr lang="id-ID" sz="2800" dirty="0" smtClean="0"/>
              <a:t>1.</a:t>
            </a:r>
            <a:r>
              <a:rPr lang="id-ID" sz="2800" i="1" dirty="0" smtClean="0"/>
              <a:t> 	</a:t>
            </a:r>
            <a:r>
              <a:rPr lang="en-US" sz="2800" i="1" dirty="0" err="1" smtClean="0"/>
              <a:t>Berdasarkan</a:t>
            </a:r>
            <a:r>
              <a:rPr lang="en-US" sz="2800" i="1" dirty="0" smtClean="0"/>
              <a:t> </a:t>
            </a:r>
            <a:r>
              <a:rPr lang="en-US" sz="2800" b="1" i="1" dirty="0" err="1"/>
              <a:t>kepentingan</a:t>
            </a:r>
            <a:r>
              <a:rPr lang="en-US" sz="2800" b="1" i="1" dirty="0"/>
              <a:t> </a:t>
            </a:r>
            <a:r>
              <a:rPr lang="en-US" sz="2800" b="1" i="1" dirty="0" err="1"/>
              <a:t>barang</a:t>
            </a:r>
            <a:r>
              <a:rPr lang="en-US" sz="2800" b="1" i="1" dirty="0"/>
              <a:t> </a:t>
            </a:r>
            <a:r>
              <a:rPr lang="en-US" sz="2800" i="1" dirty="0" err="1"/>
              <a:t>tersebut</a:t>
            </a:r>
            <a:r>
              <a:rPr lang="en-US" sz="2800" i="1" dirty="0"/>
              <a:t> </a:t>
            </a:r>
            <a:r>
              <a:rPr lang="en-US" sz="2800" i="1" dirty="0" err="1"/>
              <a:t>dalam</a:t>
            </a:r>
            <a:r>
              <a:rPr lang="en-US" sz="2800" i="1" dirty="0"/>
              <a:t> </a:t>
            </a:r>
            <a:r>
              <a:rPr lang="en-US" sz="2800" i="1" dirty="0" err="1"/>
              <a:t>kehidupan</a:t>
            </a:r>
            <a:r>
              <a:rPr lang="en-US" sz="2800" i="1" dirty="0"/>
              <a:t> </a:t>
            </a:r>
            <a:r>
              <a:rPr lang="en-US" sz="2800" i="1" dirty="0" err="1"/>
              <a:t>manusia</a:t>
            </a:r>
            <a:r>
              <a:rPr lang="en-US" sz="2800" dirty="0"/>
              <a:t>. </a:t>
            </a:r>
            <a:r>
              <a:rPr lang="en-US" sz="2800" dirty="0" err="1"/>
              <a:t>Barang-barang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 </a:t>
            </a:r>
            <a:r>
              <a:rPr lang="en-US" sz="2800" dirty="0" err="1"/>
              <a:t>dibedakan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>
                <a:solidFill>
                  <a:srgbClr val="FF0000"/>
                </a:solidFill>
              </a:rPr>
              <a:t>barang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inferior</a:t>
            </a:r>
            <a:r>
              <a:rPr lang="id-ID" sz="2800" dirty="0" smtClean="0"/>
              <a:t>,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barang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esensial</a:t>
            </a:r>
            <a:r>
              <a:rPr lang="id-ID" sz="2800" dirty="0" smtClean="0"/>
              <a:t>, </a:t>
            </a:r>
            <a:r>
              <a:rPr lang="en-US" sz="2800" dirty="0" err="1" smtClean="0">
                <a:solidFill>
                  <a:srgbClr val="FF0000"/>
                </a:solidFill>
              </a:rPr>
              <a:t>barang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normal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>
                <a:solidFill>
                  <a:srgbClr val="FF0000"/>
                </a:solidFill>
              </a:rPr>
              <a:t>barang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mewah</a:t>
            </a:r>
            <a:r>
              <a:rPr lang="en-US" sz="2800" dirty="0" smtClean="0"/>
              <a:t>.</a:t>
            </a:r>
            <a:endParaRPr lang="id-ID" sz="2800" dirty="0" smtClean="0"/>
          </a:p>
          <a:p>
            <a:pPr marL="801688">
              <a:spcAft>
                <a:spcPts val="100"/>
              </a:spcAft>
              <a:buFont typeface="Wingdings" pitchFamily="2" charset="2"/>
              <a:buChar char="§"/>
              <a:defRPr/>
            </a:pPr>
            <a:r>
              <a:rPr lang="id-ID" sz="2800" i="1" dirty="0" smtClean="0"/>
              <a:t>Barang </a:t>
            </a:r>
            <a:r>
              <a:rPr lang="id-ID" sz="2800" b="1" i="1" dirty="0" smtClean="0"/>
              <a:t>Inferior</a:t>
            </a:r>
            <a:r>
              <a:rPr lang="id-ID" sz="2800" i="1" dirty="0" smtClean="0"/>
              <a:t> : </a:t>
            </a:r>
            <a:r>
              <a:rPr lang="id-ID" sz="2800" dirty="0" smtClean="0"/>
              <a:t>Barang </a:t>
            </a:r>
            <a:r>
              <a:rPr lang="id-ID" sz="2800" dirty="0"/>
              <a:t>inferior adalah barang yang banyak diminta oleh orang-orang yang berpendapatan rendah. Jadi kalau pendapatan bertambah tinggi maka permintaan terhadap barang inferior akan berkurang</a:t>
            </a:r>
            <a:r>
              <a:rPr lang="id-ID" sz="2800" dirty="0" smtClean="0"/>
              <a:t>. Contoh</a:t>
            </a:r>
            <a:r>
              <a:rPr lang="id-ID" sz="2800" dirty="0"/>
              <a:t>: ubi kayu akan diganti oleh beras jika pendapatan naik.</a:t>
            </a:r>
          </a:p>
          <a:p>
            <a:pPr marL="801688">
              <a:spcAft>
                <a:spcPts val="100"/>
              </a:spcAft>
              <a:buFont typeface="Wingdings" pitchFamily="2" charset="2"/>
              <a:buChar char="§"/>
              <a:defRPr/>
            </a:pPr>
            <a:r>
              <a:rPr lang="id-ID" sz="2800" i="1" dirty="0" smtClean="0"/>
              <a:t>Barang </a:t>
            </a:r>
            <a:r>
              <a:rPr lang="id-ID" sz="2800" b="1" i="1" dirty="0" smtClean="0"/>
              <a:t>Esensia</a:t>
            </a:r>
            <a:r>
              <a:rPr lang="id-ID" sz="2800" i="1" dirty="0" smtClean="0"/>
              <a:t>l : </a:t>
            </a:r>
            <a:r>
              <a:rPr lang="id-ID" sz="2800" dirty="0" smtClean="0"/>
              <a:t>Barang </a:t>
            </a:r>
            <a:r>
              <a:rPr lang="id-ID" sz="2800" dirty="0"/>
              <a:t>esensial perubahan pendapatan tidak akan mengurangi atau menambah permintaan terhadap barang esensial</a:t>
            </a:r>
            <a:r>
              <a:rPr lang="id-ID" sz="2800" dirty="0" smtClean="0"/>
              <a:t>. Barang </a:t>
            </a:r>
            <a:r>
              <a:rPr lang="id-ID" sz="2800" dirty="0"/>
              <a:t>esensial yaitu barang kebutuhan pokok (Sembako).</a:t>
            </a:r>
          </a:p>
          <a:p>
            <a:pPr marL="801688">
              <a:spcAft>
                <a:spcPts val="100"/>
              </a:spcAft>
              <a:buFont typeface="Wingdings" pitchFamily="2" charset="2"/>
              <a:buChar char="§"/>
              <a:defRPr/>
            </a:pPr>
            <a:r>
              <a:rPr lang="id-ID" sz="2800" i="1" dirty="0" smtClean="0"/>
              <a:t>Barang </a:t>
            </a:r>
            <a:r>
              <a:rPr lang="id-ID" sz="2800" b="1" i="1" dirty="0" smtClean="0"/>
              <a:t>Normal</a:t>
            </a:r>
            <a:r>
              <a:rPr lang="id-ID" sz="2800" i="1" dirty="0" smtClean="0"/>
              <a:t>: </a:t>
            </a:r>
            <a:r>
              <a:rPr lang="id-ID" sz="2800" dirty="0" smtClean="0"/>
              <a:t>Suatu </a:t>
            </a:r>
            <a:r>
              <a:rPr lang="id-ID" sz="2800" dirty="0"/>
              <a:t>barang dinamakan barang normal apabila dia mengalami kenaikan dalam permintaan sebagai akibat dari kenaikan </a:t>
            </a:r>
            <a:r>
              <a:rPr lang="id-ID" sz="2800" dirty="0" smtClean="0"/>
              <a:t>pendapatan. Contoh</a:t>
            </a:r>
            <a:r>
              <a:rPr lang="id-ID" sz="2800" dirty="0"/>
              <a:t>: </a:t>
            </a:r>
            <a:r>
              <a:rPr lang="id-ID" sz="2800" dirty="0" smtClean="0"/>
              <a:t>baju, televisi</a:t>
            </a:r>
            <a:r>
              <a:rPr lang="id-ID" sz="2800" dirty="0"/>
              <a:t>, atau peralatan rumah tangga</a:t>
            </a:r>
            <a:r>
              <a:rPr lang="id-ID" sz="2800" dirty="0" smtClean="0"/>
              <a:t>.</a:t>
            </a:r>
          </a:p>
          <a:p>
            <a:pPr marL="801688">
              <a:spcAft>
                <a:spcPts val="100"/>
              </a:spcAft>
              <a:buFont typeface="Wingdings" pitchFamily="2" charset="2"/>
              <a:buChar char="§"/>
              <a:defRPr/>
            </a:pPr>
            <a:r>
              <a:rPr lang="id-ID" sz="2800" i="1" dirty="0"/>
              <a:t>Barang </a:t>
            </a:r>
            <a:r>
              <a:rPr lang="id-ID" sz="2800" b="1" i="1" dirty="0"/>
              <a:t>Mewah</a:t>
            </a:r>
            <a:r>
              <a:rPr lang="id-ID" sz="2800" i="1" dirty="0"/>
              <a:t> </a:t>
            </a:r>
            <a:r>
              <a:rPr lang="id-ID" sz="2800" dirty="0"/>
              <a:t>: Jenis barang ini dibeli apabila orang berpendapatan menengah ke atas atau tinggi. Contoh: motor, mobil, emas.</a:t>
            </a:r>
          </a:p>
          <a:p>
            <a:pPr marL="355600" indent="-355600" fontAlgn="auto">
              <a:spcAft>
                <a:spcPts val="100"/>
              </a:spcAft>
              <a:buFont typeface="Wingdings 2" pitchFamily="18" charset="2"/>
              <a:buNone/>
              <a:tabLst>
                <a:tab pos="355600" algn="l"/>
              </a:tabLst>
              <a:defRPr/>
            </a:pPr>
            <a:r>
              <a:rPr lang="id-ID" sz="2800" dirty="0" smtClean="0"/>
              <a:t>2.</a:t>
            </a:r>
            <a:r>
              <a:rPr lang="id-ID" sz="2800" i="1" dirty="0" smtClean="0"/>
              <a:t>	</a:t>
            </a:r>
            <a:r>
              <a:rPr lang="en-US" sz="2800" i="1" dirty="0" err="1" smtClean="0"/>
              <a:t>Berdasarkan</a:t>
            </a:r>
            <a:r>
              <a:rPr lang="en-US" sz="2800" i="1" dirty="0" smtClean="0"/>
              <a:t> </a:t>
            </a:r>
            <a:r>
              <a:rPr lang="en-US" sz="2800" b="1" i="1" dirty="0" err="1"/>
              <a:t>cara</a:t>
            </a:r>
            <a:r>
              <a:rPr lang="en-US" sz="2800" b="1" i="1" dirty="0"/>
              <a:t> </a:t>
            </a:r>
            <a:r>
              <a:rPr lang="en-US" sz="2800" b="1" i="1" dirty="0" err="1"/>
              <a:t>penggunaan</a:t>
            </a:r>
            <a:r>
              <a:rPr lang="en-US" sz="2800" b="1" i="1" dirty="0"/>
              <a:t> </a:t>
            </a:r>
            <a:r>
              <a:rPr lang="en-US" sz="2800" b="1" i="1" dirty="0" err="1"/>
              <a:t>barang</a:t>
            </a:r>
            <a:r>
              <a:rPr lang="en-US" sz="2800" b="1" i="1" dirty="0"/>
              <a:t> </a:t>
            </a:r>
            <a:r>
              <a:rPr lang="en-US" sz="2800" i="1" dirty="0" err="1"/>
              <a:t>tersebut</a:t>
            </a:r>
            <a:r>
              <a:rPr lang="en-US" sz="2800" i="1" dirty="0"/>
              <a:t> </a:t>
            </a:r>
            <a:r>
              <a:rPr lang="en-US" sz="2800" i="1" dirty="0" err="1"/>
              <a:t>oleh</a:t>
            </a:r>
            <a:r>
              <a:rPr lang="en-US" sz="2800" i="1" dirty="0"/>
              <a:t> </a:t>
            </a:r>
            <a:r>
              <a:rPr lang="en-US" sz="2800" i="1" dirty="0" err="1" smtClean="0"/>
              <a:t>masyarakat</a:t>
            </a:r>
            <a:r>
              <a:rPr lang="id-ID" sz="2800" i="1" dirty="0" smtClean="0"/>
              <a:t>, </a:t>
            </a:r>
            <a:r>
              <a:rPr lang="id-ID" sz="2800" dirty="0" smtClean="0"/>
              <a:t>y</a:t>
            </a:r>
            <a:r>
              <a:rPr lang="en-US" sz="2800" dirty="0" err="1" smtClean="0"/>
              <a:t>aitu</a:t>
            </a:r>
            <a:r>
              <a:rPr lang="en-US" sz="2800" dirty="0" smtClean="0"/>
              <a:t> </a:t>
            </a:r>
            <a:r>
              <a:rPr lang="id-ID" sz="2800" dirty="0" smtClean="0"/>
              <a:t>: </a:t>
            </a:r>
            <a:r>
              <a:rPr lang="en-US" sz="2800" b="1" dirty="0" err="1" smtClean="0"/>
              <a:t>barang</a:t>
            </a:r>
            <a:r>
              <a:rPr lang="en-US" sz="2800" b="1" dirty="0" smtClean="0"/>
              <a:t> </a:t>
            </a:r>
            <a:r>
              <a:rPr lang="en-US" sz="2800" b="1" dirty="0" err="1"/>
              <a:t>pribadi</a:t>
            </a:r>
            <a:r>
              <a:rPr lang="en-US" sz="2800" dirty="0"/>
              <a:t> (</a:t>
            </a:r>
            <a:r>
              <a:rPr lang="en-US" sz="2800" dirty="0" err="1"/>
              <a:t>contoh</a:t>
            </a:r>
            <a:r>
              <a:rPr lang="en-US" sz="2800" dirty="0"/>
              <a:t>: </a:t>
            </a:r>
            <a:r>
              <a:rPr lang="en-US" sz="2800" dirty="0" err="1"/>
              <a:t>makanan</a:t>
            </a:r>
            <a:r>
              <a:rPr lang="en-US" sz="2800" dirty="0"/>
              <a:t>, </a:t>
            </a:r>
            <a:r>
              <a:rPr lang="en-US" sz="2800" dirty="0" err="1"/>
              <a:t>pakaian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mobil</a:t>
            </a:r>
            <a:r>
              <a:rPr lang="en-US" sz="2800" dirty="0"/>
              <a:t>)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endParaRPr lang="id-ID" sz="2800" dirty="0" smtClean="0"/>
          </a:p>
          <a:p>
            <a:pPr marL="355600" indent="-355600" fontAlgn="auto">
              <a:spcAft>
                <a:spcPts val="100"/>
              </a:spcAft>
              <a:buFont typeface="Wingdings 2" pitchFamily="18" charset="2"/>
              <a:buNone/>
              <a:tabLst>
                <a:tab pos="355600" algn="l"/>
              </a:tabLst>
              <a:defRPr/>
            </a:pPr>
            <a:r>
              <a:rPr lang="id-ID" sz="2800" b="1" dirty="0" smtClean="0"/>
              <a:t>      </a:t>
            </a:r>
            <a:r>
              <a:rPr lang="en-US" sz="2800" b="1" dirty="0" err="1" smtClean="0"/>
              <a:t>barang</a:t>
            </a:r>
            <a:r>
              <a:rPr lang="en-US" sz="2800" b="1" dirty="0" smtClean="0"/>
              <a:t> </a:t>
            </a:r>
            <a:r>
              <a:rPr lang="en-US" sz="2800" b="1" dirty="0" err="1"/>
              <a:t>publik</a:t>
            </a:r>
            <a:r>
              <a:rPr lang="en-US" sz="2800" b="1" dirty="0"/>
              <a:t> </a:t>
            </a:r>
            <a:r>
              <a:rPr lang="en-US" sz="2800" dirty="0"/>
              <a:t>(</a:t>
            </a:r>
            <a:r>
              <a:rPr lang="en-US" sz="2800" dirty="0" err="1"/>
              <a:t>contoh</a:t>
            </a:r>
            <a:r>
              <a:rPr lang="en-US" sz="2800" dirty="0"/>
              <a:t>: </a:t>
            </a:r>
            <a:r>
              <a:rPr lang="en-US" sz="2800" dirty="0" err="1"/>
              <a:t>jalan</a:t>
            </a:r>
            <a:r>
              <a:rPr lang="en-US" sz="2800" dirty="0"/>
              <a:t> </a:t>
            </a:r>
            <a:r>
              <a:rPr lang="en-US" sz="2800" dirty="0" err="1"/>
              <a:t>raya</a:t>
            </a:r>
            <a:r>
              <a:rPr lang="en-US" sz="2800" dirty="0"/>
              <a:t>, </a:t>
            </a:r>
            <a:r>
              <a:rPr lang="en-US" sz="2800" dirty="0" err="1"/>
              <a:t>lampu</a:t>
            </a:r>
            <a:r>
              <a:rPr lang="en-US" sz="2800" dirty="0"/>
              <a:t> </a:t>
            </a:r>
            <a:r>
              <a:rPr lang="en-US" sz="2800" dirty="0" err="1"/>
              <a:t>lalu</a:t>
            </a:r>
            <a:r>
              <a:rPr lang="en-US" sz="2800" dirty="0"/>
              <a:t> </a:t>
            </a:r>
            <a:r>
              <a:rPr lang="en-US" sz="2800" dirty="0" err="1"/>
              <a:t>lintas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mercusuar</a:t>
            </a:r>
            <a:r>
              <a:rPr lang="en-US" sz="2400" dirty="0"/>
              <a:t>)</a:t>
            </a:r>
            <a:endParaRPr lang="id-ID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7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836712"/>
            <a:ext cx="8784976" cy="590465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80000"/>
              </a:lnSpc>
              <a:spcAft>
                <a:spcPts val="600"/>
              </a:spcAft>
              <a:buFont typeface="Wingdings 2" pitchFamily="18" charset="2"/>
              <a:buNone/>
              <a:defRPr/>
            </a:pPr>
            <a:r>
              <a:rPr lang="id-ID" sz="2400" b="1" dirty="0" smtClean="0">
                <a:latin typeface="Arial" pitchFamily="34" charset="0"/>
                <a:cs typeface="Arial" pitchFamily="34" charset="0"/>
              </a:rPr>
              <a:t>3. FAKTOR-FAKTOR PODUKSI </a:t>
            </a:r>
          </a:p>
          <a:p>
            <a:pPr marL="355600" indent="0" algn="just">
              <a:lnSpc>
                <a:spcPct val="80000"/>
              </a:lnSpc>
              <a:spcAft>
                <a:spcPts val="800"/>
              </a:spcAft>
              <a:buFont typeface="Wingdings 2" pitchFamily="18" charset="2"/>
              <a:buNone/>
              <a:defRPr/>
            </a:pPr>
            <a:r>
              <a:rPr lang="id-ID" sz="2500" dirty="0" smtClean="0">
                <a:latin typeface="+mj-lt"/>
              </a:rPr>
              <a:t>Adalah </a:t>
            </a:r>
            <a:r>
              <a:rPr lang="id-ID" sz="2500" dirty="0">
                <a:latin typeface="+mj-lt"/>
              </a:rPr>
              <a:t>benda-benda yang disediakan oleh alam atau diciptakan oleh manusia yang dapat digunakan untuk memproduksi barang-barang dan jasa-jasa.</a:t>
            </a:r>
          </a:p>
          <a:p>
            <a:pPr marL="355600" indent="0" algn="just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id-ID" sz="2500" dirty="0" smtClean="0">
                <a:latin typeface="+mj-lt"/>
              </a:rPr>
              <a:t>Dalam perekonomian, faktor-faktor produksi dibedakan menjadi empat jenis:</a:t>
            </a:r>
          </a:p>
          <a:p>
            <a:pPr marL="720000" algn="just">
              <a:lnSpc>
                <a:spcPct val="90000"/>
              </a:lnSpc>
              <a:spcAft>
                <a:spcPts val="300"/>
              </a:spcAft>
              <a:tabLst>
                <a:tab pos="719138" algn="l"/>
              </a:tabLst>
              <a:defRPr/>
            </a:pPr>
            <a:r>
              <a:rPr lang="id-ID" sz="2500" b="1" dirty="0">
                <a:solidFill>
                  <a:srgbClr val="C00000"/>
                </a:solidFill>
                <a:latin typeface="+mj-lt"/>
              </a:rPr>
              <a:t>Tanah dan sumber </a:t>
            </a:r>
            <a:r>
              <a:rPr lang="id-ID" sz="2500" b="1" dirty="0" smtClean="0">
                <a:solidFill>
                  <a:srgbClr val="C00000"/>
                </a:solidFill>
                <a:latin typeface="+mj-lt"/>
              </a:rPr>
              <a:t>alam</a:t>
            </a:r>
            <a:r>
              <a:rPr lang="id-ID" sz="2500" b="1" dirty="0" smtClean="0">
                <a:latin typeface="+mj-lt"/>
              </a:rPr>
              <a:t> </a:t>
            </a:r>
            <a:r>
              <a:rPr lang="id-ID" sz="2500" dirty="0" smtClean="0">
                <a:latin typeface="+mj-lt"/>
              </a:rPr>
              <a:t>merupakan</a:t>
            </a:r>
            <a:r>
              <a:rPr lang="id-ID" sz="2500" b="1" dirty="0" smtClean="0">
                <a:latin typeface="+mj-lt"/>
              </a:rPr>
              <a:t> </a:t>
            </a:r>
            <a:r>
              <a:rPr lang="id-ID" sz="2500" dirty="0" smtClean="0">
                <a:latin typeface="+mj-lt"/>
              </a:rPr>
              <a:t>faktor yang disediakan oleh alam, </a:t>
            </a:r>
            <a:r>
              <a:rPr lang="id-ID" sz="2500" dirty="0">
                <a:latin typeface="+mj-lt"/>
              </a:rPr>
              <a:t>meliputi </a:t>
            </a:r>
            <a:r>
              <a:rPr lang="id-ID" sz="2500" dirty="0" smtClean="0">
                <a:latin typeface="+mj-lt"/>
              </a:rPr>
              <a:t>tanah dan </a:t>
            </a:r>
            <a:r>
              <a:rPr lang="id-ID" sz="2500" dirty="0">
                <a:latin typeface="+mj-lt"/>
              </a:rPr>
              <a:t>berbagai jenis barang </a:t>
            </a:r>
            <a:r>
              <a:rPr lang="id-ID" sz="2500" dirty="0" smtClean="0">
                <a:latin typeface="+mj-lt"/>
              </a:rPr>
              <a:t>tambang dan </a:t>
            </a:r>
            <a:r>
              <a:rPr lang="id-ID" sz="2500" dirty="0">
                <a:latin typeface="+mj-lt"/>
              </a:rPr>
              <a:t>hasil hutan.</a:t>
            </a:r>
          </a:p>
          <a:p>
            <a:pPr marL="720000" algn="just">
              <a:lnSpc>
                <a:spcPct val="90000"/>
              </a:lnSpc>
              <a:tabLst>
                <a:tab pos="719138" algn="l"/>
              </a:tabLst>
              <a:defRPr/>
            </a:pPr>
            <a:r>
              <a:rPr lang="id-ID" sz="2500" b="1" dirty="0">
                <a:solidFill>
                  <a:srgbClr val="C00000"/>
                </a:solidFill>
                <a:latin typeface="+mj-lt"/>
              </a:rPr>
              <a:t>Tenaga kerja</a:t>
            </a:r>
            <a:r>
              <a:rPr lang="id-ID" sz="2500" b="1" dirty="0">
                <a:latin typeface="+mj-lt"/>
              </a:rPr>
              <a:t> </a:t>
            </a:r>
            <a:r>
              <a:rPr lang="id-ID" sz="2500" dirty="0">
                <a:latin typeface="+mj-lt"/>
              </a:rPr>
              <a:t>meliputi </a:t>
            </a:r>
            <a:r>
              <a:rPr lang="id-ID" sz="2500" dirty="0" smtClean="0">
                <a:latin typeface="+mj-lt"/>
              </a:rPr>
              <a:t>jumlah pekerja dan keahlian atau keterampilan yang dimiliki pekerja tersebut.  </a:t>
            </a:r>
          </a:p>
          <a:p>
            <a:pPr marL="517843" indent="0" algn="just">
              <a:lnSpc>
                <a:spcPct val="80000"/>
              </a:lnSpc>
              <a:buNone/>
              <a:tabLst>
                <a:tab pos="719138" algn="l"/>
              </a:tabLst>
              <a:defRPr/>
            </a:pPr>
            <a:r>
              <a:rPr lang="id-ID" sz="2500" dirty="0">
                <a:latin typeface="+mj-lt"/>
              </a:rPr>
              <a:t>	</a:t>
            </a:r>
            <a:r>
              <a:rPr lang="id-ID" sz="2500" dirty="0" smtClean="0">
                <a:latin typeface="+mj-lt"/>
              </a:rPr>
              <a:t>Berdasarkan keahlian dan pendidikan dibedakan : 1) tenaga </a:t>
            </a:r>
            <a:r>
              <a:rPr lang="id-ID" sz="2500" dirty="0">
                <a:latin typeface="+mj-lt"/>
              </a:rPr>
              <a:t>kerja </a:t>
            </a:r>
            <a:r>
              <a:rPr lang="id-ID" sz="2500" dirty="0" smtClean="0">
                <a:latin typeface="+mj-lt"/>
              </a:rPr>
              <a:t>  </a:t>
            </a:r>
          </a:p>
          <a:p>
            <a:pPr marL="517843" indent="0" algn="just">
              <a:lnSpc>
                <a:spcPct val="80000"/>
              </a:lnSpc>
              <a:spcAft>
                <a:spcPts val="300"/>
              </a:spcAft>
              <a:buNone/>
              <a:tabLst>
                <a:tab pos="719138" algn="l"/>
              </a:tabLst>
              <a:defRPr/>
            </a:pPr>
            <a:r>
              <a:rPr lang="id-ID" sz="2500" dirty="0">
                <a:latin typeface="+mj-lt"/>
              </a:rPr>
              <a:t> </a:t>
            </a:r>
            <a:r>
              <a:rPr lang="id-ID" sz="2500" dirty="0" smtClean="0">
                <a:latin typeface="+mj-lt"/>
              </a:rPr>
              <a:t>  kasar</a:t>
            </a:r>
            <a:r>
              <a:rPr lang="id-ID" sz="2500" dirty="0">
                <a:latin typeface="+mj-lt"/>
              </a:rPr>
              <a:t>, </a:t>
            </a:r>
            <a:r>
              <a:rPr lang="id-ID" sz="2500" dirty="0" smtClean="0">
                <a:latin typeface="+mj-lt"/>
              </a:rPr>
              <a:t> 2) tenaga kerja terampil, dan 3) tenaga kerja terdidik.</a:t>
            </a:r>
            <a:endParaRPr lang="id-ID" sz="2500" dirty="0">
              <a:latin typeface="+mj-lt"/>
            </a:endParaRPr>
          </a:p>
          <a:p>
            <a:pPr marL="720000" algn="just">
              <a:lnSpc>
                <a:spcPct val="80000"/>
              </a:lnSpc>
              <a:spcAft>
                <a:spcPts val="300"/>
              </a:spcAft>
              <a:tabLst>
                <a:tab pos="719138" algn="l"/>
              </a:tabLst>
              <a:defRPr/>
            </a:pPr>
            <a:r>
              <a:rPr lang="id-ID" sz="2500" b="1" dirty="0" smtClean="0">
                <a:solidFill>
                  <a:srgbClr val="C00000"/>
                </a:solidFill>
                <a:latin typeface="+mj-lt"/>
              </a:rPr>
              <a:t>Modal</a:t>
            </a:r>
            <a:r>
              <a:rPr lang="id-ID" sz="2500" b="1" dirty="0" smtClean="0">
                <a:latin typeface="+mj-lt"/>
              </a:rPr>
              <a:t> </a:t>
            </a:r>
            <a:r>
              <a:rPr lang="id-ID" sz="2500" dirty="0" smtClean="0">
                <a:latin typeface="+mj-lt"/>
              </a:rPr>
              <a:t>merupakan benda yang diciptakan manusia untuk memproduksi barang-barang dan jasa yang mereka butuhkan</a:t>
            </a:r>
            <a:r>
              <a:rPr lang="id-ID" sz="2500" dirty="0">
                <a:latin typeface="+mj-lt"/>
              </a:rPr>
              <a:t>. contoh : mesin, peralatan, bangunan </a:t>
            </a:r>
          </a:p>
          <a:p>
            <a:pPr marL="720000" algn="just">
              <a:lnSpc>
                <a:spcPct val="80000"/>
              </a:lnSpc>
              <a:tabLst>
                <a:tab pos="719138" algn="l"/>
              </a:tabLst>
              <a:defRPr/>
            </a:pPr>
            <a:r>
              <a:rPr lang="id-ID" sz="2500" b="1" dirty="0" smtClean="0">
                <a:solidFill>
                  <a:srgbClr val="C00000"/>
                </a:solidFill>
                <a:latin typeface="+mj-lt"/>
              </a:rPr>
              <a:t>Keahlian keusahawanan</a:t>
            </a:r>
            <a:r>
              <a:rPr lang="id-ID" sz="2500" dirty="0" smtClean="0">
                <a:latin typeface="+mj-lt"/>
              </a:rPr>
              <a:t> berbentuk keahlian </a:t>
            </a:r>
            <a:r>
              <a:rPr lang="id-ID" sz="2500" dirty="0">
                <a:latin typeface="+mj-lt"/>
              </a:rPr>
              <a:t>dan kemampuan pengusaha untuk mendirikan dan mengembangkan berbagai kegiatan usaha</a:t>
            </a:r>
            <a:r>
              <a:rPr lang="id-ID" sz="2500" dirty="0" smtClean="0">
                <a:latin typeface="+mj-lt"/>
              </a:rPr>
              <a:t>. Keahlian keusahawanan meliputi kemahiran mengorganisasikan sumber daya atau faktor produksi (tanah, modal &amp; tenaga kerja) secara efektif dan efisien sehingga usahanya berhasil dan berkembang.</a:t>
            </a:r>
            <a:endParaRPr lang="id-ID" sz="2500" dirty="0">
              <a:latin typeface="+mj-lt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endParaRPr lang="id-ID" sz="2400" dirty="0"/>
          </a:p>
          <a:p>
            <a:pPr marL="355600" indent="-355600" algn="just">
              <a:defRPr/>
            </a:pPr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5492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id-ID" sz="3200" b="1" dirty="0">
                <a:solidFill>
                  <a:schemeClr val="bg1"/>
                </a:solidFill>
              </a:rPr>
              <a:t>MASALAH POKOK PEREKONOMIAN</a:t>
            </a:r>
            <a:endParaRPr lang="id-ID" sz="3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66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fi-FI" sz="2400" dirty="0">
                <a:latin typeface="+mj-lt"/>
              </a:rPr>
              <a:t>Terbatasnya alat pemuas kebutuhan manusia sementara kebutuhan</a:t>
            </a:r>
            <a:r>
              <a:rPr lang="id-ID" sz="2400" dirty="0">
                <a:latin typeface="+mj-lt"/>
              </a:rPr>
              <a:t> tidak terbatas mendorong manusia melakukan pilihan-pilihan yang bersifat individu maupun kolektif</a:t>
            </a:r>
            <a:r>
              <a:rPr lang="id-ID" sz="2400" dirty="0" smtClean="0">
                <a:latin typeface="+mj-lt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id-ID" sz="2400" dirty="0" smtClean="0">
                <a:latin typeface="+mj-lt"/>
              </a:rPr>
              <a:t>Dalam setiap kegiatan ekonomi, baik </a:t>
            </a:r>
            <a:r>
              <a:rPr lang="id-ID" sz="2400" b="1" dirty="0" smtClean="0">
                <a:latin typeface="+mj-lt"/>
              </a:rPr>
              <a:t>memproduksi</a:t>
            </a:r>
            <a:r>
              <a:rPr lang="id-ID" sz="2400" dirty="0" smtClean="0">
                <a:latin typeface="+mj-lt"/>
              </a:rPr>
              <a:t> maupun </a:t>
            </a:r>
            <a:r>
              <a:rPr lang="id-ID" sz="2400" b="1" dirty="0" smtClean="0">
                <a:latin typeface="+mj-lt"/>
              </a:rPr>
              <a:t>mengkonsumsi</a:t>
            </a:r>
            <a:r>
              <a:rPr lang="id-ID" sz="2400" dirty="0" smtClean="0">
                <a:latin typeface="+mj-lt"/>
              </a:rPr>
              <a:t> (menggunakan) barang dan jasa, setiap pelaku kegiatan ekonomi harus membuat pilihan-pilihan (</a:t>
            </a:r>
            <a:r>
              <a:rPr lang="id-ID" sz="2400" b="1" i="1" dirty="0" smtClean="0">
                <a:latin typeface="+mj-lt"/>
              </a:rPr>
              <a:t>choises</a:t>
            </a:r>
            <a:r>
              <a:rPr lang="id-ID" sz="2400" dirty="0" smtClean="0">
                <a:latin typeface="+mj-lt"/>
              </a:rPr>
              <a:t>) agar sumber daya yang tersedia dapat digunakan secara </a:t>
            </a:r>
            <a:r>
              <a:rPr lang="id-ID" sz="2400" i="1" dirty="0" smtClean="0">
                <a:latin typeface="+mj-lt"/>
              </a:rPr>
              <a:t>efisien</a:t>
            </a:r>
            <a:r>
              <a:rPr lang="id-ID" sz="2400" dirty="0" smtClean="0">
                <a:latin typeface="+mj-lt"/>
              </a:rPr>
              <a:t> dengan mewujudkan </a:t>
            </a:r>
            <a:r>
              <a:rPr lang="id-ID" sz="2400" b="1" i="1" dirty="0" smtClean="0">
                <a:latin typeface="+mj-lt"/>
              </a:rPr>
              <a:t>kesejahteraan yang maksimal</a:t>
            </a:r>
            <a:r>
              <a:rPr lang="id-ID" sz="2400" dirty="0" smtClean="0">
                <a:latin typeface="+mj-lt"/>
              </a:rPr>
              <a:t>.</a:t>
            </a:r>
          </a:p>
          <a:p>
            <a:pPr marL="0" indent="0" algn="just">
              <a:lnSpc>
                <a:spcPct val="80000"/>
              </a:lnSpc>
              <a:buFont typeface="Wingdings 2" pitchFamily="18" charset="2"/>
              <a:buNone/>
              <a:defRPr/>
            </a:pPr>
            <a:endParaRPr lang="id-ID" sz="2400" dirty="0" smtClean="0">
              <a:latin typeface="+mj-lt"/>
            </a:endParaRPr>
          </a:p>
          <a:p>
            <a:pPr marL="0" indent="0" algn="just">
              <a:lnSpc>
                <a:spcPct val="80000"/>
              </a:lnSpc>
              <a:spcAft>
                <a:spcPts val="1200"/>
              </a:spcAft>
              <a:buFont typeface="Wingdings 2" pitchFamily="18" charset="2"/>
              <a:buNone/>
              <a:defRPr/>
            </a:pPr>
            <a:r>
              <a:rPr lang="id-ID" sz="2400" b="1" dirty="0" smtClean="0">
                <a:latin typeface="+mj-lt"/>
              </a:rPr>
              <a:t>PILIHAN DALAM MENGKONSUMSI</a:t>
            </a:r>
          </a:p>
          <a:p>
            <a:pPr algn="just">
              <a:lnSpc>
                <a:spcPct val="80000"/>
              </a:lnSpc>
              <a:spcAft>
                <a:spcPts val="600"/>
              </a:spcAft>
              <a:defRPr/>
            </a:pPr>
            <a:r>
              <a:rPr lang="id-ID" sz="2400" dirty="0" smtClean="0">
                <a:latin typeface="+mj-lt"/>
              </a:rPr>
              <a:t>Dilihat dari 2 segi yaitu : segi </a:t>
            </a:r>
            <a:r>
              <a:rPr lang="id-ID" sz="2400" b="1" dirty="0" smtClean="0">
                <a:latin typeface="+mj-lt"/>
              </a:rPr>
              <a:t>penggunaan sumber-sumber daya</a:t>
            </a:r>
            <a:r>
              <a:rPr lang="id-ID" sz="2400" dirty="0" smtClean="0">
                <a:latin typeface="+mj-lt"/>
              </a:rPr>
              <a:t> dan segi </a:t>
            </a:r>
            <a:r>
              <a:rPr lang="id-ID" sz="2400" b="1" dirty="0" smtClean="0">
                <a:latin typeface="+mj-lt"/>
              </a:rPr>
              <a:t>mengkonsumsi barang-barang </a:t>
            </a:r>
            <a:r>
              <a:rPr lang="id-ID" sz="2400" dirty="0" smtClean="0">
                <a:latin typeface="+mj-lt"/>
              </a:rPr>
              <a:t>yang dihasilkan</a:t>
            </a:r>
          </a:p>
          <a:p>
            <a:pPr algn="just">
              <a:lnSpc>
                <a:spcPct val="80000"/>
              </a:lnSpc>
              <a:defRPr/>
            </a:pPr>
            <a:r>
              <a:rPr lang="id-ID" sz="2400" dirty="0" smtClean="0">
                <a:latin typeface="+mj-lt"/>
              </a:rPr>
              <a:t>Dengan pendapatan yang diperoleh dari penggunaan sumber-sumber daya yang dimilikinya, setiap individu tidak dapat </a:t>
            </a:r>
            <a:r>
              <a:rPr lang="id-ID" sz="2400" dirty="0">
                <a:latin typeface="+mj-lt"/>
              </a:rPr>
              <a:t>memiliki </a:t>
            </a:r>
            <a:r>
              <a:rPr lang="id-ID" sz="2400" dirty="0" smtClean="0">
                <a:latin typeface="+mj-lt"/>
              </a:rPr>
              <a:t>atau mendapatkan semua barang atau jasa yang diinginkan tetapi harus menentukan </a:t>
            </a:r>
            <a:r>
              <a:rPr lang="id-ID" sz="2400" b="1" dirty="0" smtClean="0">
                <a:latin typeface="+mj-lt"/>
              </a:rPr>
              <a:t>pilihan</a:t>
            </a:r>
            <a:r>
              <a:rPr lang="id-ID" sz="2400" dirty="0" smtClean="0">
                <a:latin typeface="+mj-lt"/>
              </a:rPr>
              <a:t>, jenis-jenis barang apakah dan berapa jumlah barang yang akan dibelinya agar pembelian dan penggunaan barang-barang tersebut akan memberi </a:t>
            </a:r>
            <a:r>
              <a:rPr lang="id-ID" sz="2400" b="1" dirty="0" smtClean="0">
                <a:latin typeface="+mj-lt"/>
              </a:rPr>
              <a:t>kepuasan yang maksimum</a:t>
            </a:r>
            <a:r>
              <a:rPr lang="id-ID" sz="2400" dirty="0" smtClean="0">
                <a:latin typeface="+mj-lt"/>
              </a:rPr>
              <a:t>.</a:t>
            </a:r>
            <a:endParaRPr lang="id-ID" sz="2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5492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id-ID" sz="3200" b="1" dirty="0">
                <a:solidFill>
                  <a:srgbClr val="FFFF00"/>
                </a:solidFill>
              </a:rPr>
              <a:t>MEMBUAT PILIHAN (</a:t>
            </a:r>
            <a:r>
              <a:rPr lang="id-ID" sz="3200" b="1" i="1" dirty="0">
                <a:solidFill>
                  <a:srgbClr val="FFFF00"/>
                </a:solidFill>
              </a:rPr>
              <a:t>CHOISES</a:t>
            </a:r>
            <a:r>
              <a:rPr lang="id-ID" sz="3200" b="1" dirty="0">
                <a:solidFill>
                  <a:srgbClr val="FFFF00"/>
                </a:solidFill>
              </a:rPr>
              <a:t>)</a:t>
            </a:r>
            <a:endParaRPr lang="id-ID" sz="32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1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492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id-ID" sz="3200" b="1" dirty="0">
                <a:solidFill>
                  <a:srgbClr val="FFFF00"/>
                </a:solidFill>
              </a:rPr>
              <a:t>MEMBUAT PILIHAN (</a:t>
            </a:r>
            <a:r>
              <a:rPr lang="id-ID" sz="3200" b="1" i="1" dirty="0">
                <a:solidFill>
                  <a:srgbClr val="FFFF00"/>
                </a:solidFill>
              </a:rPr>
              <a:t>CHOISES</a:t>
            </a:r>
            <a:r>
              <a:rPr lang="id-ID" sz="3200" b="1" dirty="0">
                <a:solidFill>
                  <a:srgbClr val="FFFF00"/>
                </a:solidFill>
              </a:rPr>
              <a:t>)</a:t>
            </a:r>
            <a:endParaRPr lang="id-ID" sz="32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74208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80000"/>
              </a:lnSpc>
              <a:spcAft>
                <a:spcPts val="600"/>
              </a:spcAft>
              <a:buFont typeface="Wingdings 2" pitchFamily="18" charset="2"/>
              <a:buNone/>
              <a:defRPr/>
            </a:pPr>
            <a:r>
              <a:rPr lang="id-ID" sz="2400" b="1" dirty="0" smtClean="0">
                <a:latin typeface="+mj-lt"/>
              </a:rPr>
              <a:t>PILIHAN DALAM MEMPRODUKSI</a:t>
            </a:r>
          </a:p>
          <a:p>
            <a:pPr marL="504000"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id-ID" sz="2400" dirty="0" smtClean="0">
                <a:latin typeface="+mj-lt"/>
              </a:rPr>
              <a:t>Pengusaha atau pemilik perusahaan dalam menjalankan kegiatannya berupaya mencari keuntungan yang maksimum dengan membuat pilihan atas jenis barang atau jasa yang akan dijualnya berikut jenis-jenis dan jumlah faktor produksi yang akan digunakannya. </a:t>
            </a:r>
          </a:p>
          <a:p>
            <a:pPr marL="504000"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id-ID" sz="2400" dirty="0" smtClean="0">
                <a:latin typeface="+mj-lt"/>
              </a:rPr>
              <a:t>Dalam penjualan, pengusaha akan menentukan tingkat produksi yang memberi keuntungan paling banyak sedangkan dalam penggunaan faktor-faktor produksi, ditentukan dengan mengkombinasikan faktor-faktor produksi yang akan meminimumkan biaya produksi. </a:t>
            </a:r>
            <a:endParaRPr lang="id-ID" sz="2400" dirty="0">
              <a:latin typeface="+mj-lt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88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492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id-ID" sz="3200" b="1" dirty="0">
                <a:solidFill>
                  <a:srgbClr val="FFFF00"/>
                </a:solidFill>
              </a:rPr>
              <a:t>MEMBUAT PILIHAN (</a:t>
            </a:r>
            <a:r>
              <a:rPr lang="id-ID" sz="3200" b="1" i="1" dirty="0">
                <a:solidFill>
                  <a:srgbClr val="FFFF00"/>
                </a:solidFill>
              </a:rPr>
              <a:t>CHOISES</a:t>
            </a:r>
            <a:r>
              <a:rPr lang="id-ID" sz="3200" b="1" dirty="0">
                <a:solidFill>
                  <a:srgbClr val="FFFF00"/>
                </a:solidFill>
              </a:rPr>
              <a:t>)</a:t>
            </a:r>
            <a:endParaRPr lang="id-ID" sz="32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79512" y="1197496"/>
            <a:ext cx="8568952" cy="35996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80000"/>
              </a:lnSpc>
              <a:spcAft>
                <a:spcPts val="600"/>
              </a:spcAft>
              <a:buFont typeface="Arial" pitchFamily="34" charset="0"/>
              <a:buNone/>
              <a:defRPr/>
            </a:pPr>
            <a:r>
              <a:rPr lang="id-ID" sz="2400" b="1" dirty="0" smtClean="0">
                <a:latin typeface="+mj-lt"/>
              </a:rPr>
              <a:t>MASALAH MEMBUAT PILIHAN DALAM KEGIATAN PEMERINTAH</a:t>
            </a:r>
          </a:p>
          <a:p>
            <a:pPr marL="698500"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id-ID" sz="2400" dirty="0" smtClean="0">
                <a:latin typeface="+mj-lt"/>
              </a:rPr>
              <a:t>Setiap negara harus membuat pilihan dalam menjalankan kegiatan ekonomi dengan tujuan antara lain meningkatkan pertumbuhan ekonomi, mengatasi masalah pengangguran, meningkatkan taraf hidup masyarakat dan lain sebagainya dengan menggunakan sumber-sumber daya yang terbatas.</a:t>
            </a:r>
          </a:p>
          <a:p>
            <a:pPr marL="698500"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id-ID" sz="2400" dirty="0" smtClean="0">
                <a:latin typeface="+mj-lt"/>
              </a:rPr>
              <a:t> Untuk itu, sumber-sumber daya yang tersedia diatur penggunaannya sehingga dapat memaksimalkan tujuan-tujuan pemerintah dan untuk mengatur kegiatan ekonomi individu</a:t>
            </a:r>
            <a:r>
              <a:rPr lang="id-ID" sz="2400" dirty="0">
                <a:latin typeface="+mj-lt"/>
              </a:rPr>
              <a:t>,  perusahaan maupun </a:t>
            </a:r>
            <a:r>
              <a:rPr lang="id-ID" sz="2400" dirty="0" smtClean="0">
                <a:latin typeface="+mj-lt"/>
              </a:rPr>
              <a:t>negara.</a:t>
            </a:r>
          </a:p>
        </p:txBody>
      </p:sp>
      <p:pic>
        <p:nvPicPr>
          <p:cNvPr id="6" name="Picture 4" descr="PPL_0539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652963"/>
            <a:ext cx="1501775" cy="1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14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rgbClr val="DBFB75"/>
          </a:solidFill>
        </p:spPr>
        <p:txBody>
          <a:bodyPr>
            <a:normAutofit/>
          </a:bodyPr>
          <a:lstStyle/>
          <a:p>
            <a:r>
              <a:rPr lang="en-US" sz="2700" b="1" u="sng" dirty="0" smtClean="0">
                <a:solidFill>
                  <a:srgbClr val="002060"/>
                </a:solidFill>
              </a:rPr>
              <a:t>Diagram </a:t>
            </a:r>
            <a:r>
              <a:rPr lang="en-US" sz="2700" b="1" u="sng" dirty="0" err="1" smtClean="0">
                <a:solidFill>
                  <a:srgbClr val="002060"/>
                </a:solidFill>
              </a:rPr>
              <a:t>Alur</a:t>
            </a:r>
            <a:r>
              <a:rPr lang="en-US" sz="2700" b="1" u="sng" dirty="0" smtClean="0">
                <a:solidFill>
                  <a:srgbClr val="002060"/>
                </a:solidFill>
              </a:rPr>
              <a:t> </a:t>
            </a:r>
            <a:r>
              <a:rPr lang="en-US" sz="2700" b="1" u="sng" dirty="0" err="1" smtClean="0">
                <a:solidFill>
                  <a:srgbClr val="002060"/>
                </a:solidFill>
              </a:rPr>
              <a:t>Melingkar</a:t>
            </a:r>
            <a:r>
              <a:rPr lang="en-US" sz="2700" b="1" u="sng" dirty="0" smtClean="0">
                <a:solidFill>
                  <a:srgbClr val="002060"/>
                </a:solidFill>
              </a:rPr>
              <a:t> </a:t>
            </a:r>
            <a:r>
              <a:rPr lang="en-US" sz="2700" b="1" i="1" u="sng" dirty="0">
                <a:solidFill>
                  <a:srgbClr val="002060"/>
                </a:solidFill>
              </a:rPr>
              <a:t>(circular flow diagram) </a:t>
            </a:r>
            <a:r>
              <a:rPr lang="en-US" sz="2700" b="1" u="sng" dirty="0" err="1" smtClean="0">
                <a:solidFill>
                  <a:srgbClr val="002060"/>
                </a:solidFill>
              </a:rPr>
              <a:t>Kegiatan</a:t>
            </a:r>
            <a:r>
              <a:rPr lang="en-US" sz="2700" b="1" u="sng" dirty="0" smtClean="0">
                <a:solidFill>
                  <a:srgbClr val="002060"/>
                </a:solidFill>
              </a:rPr>
              <a:t> </a:t>
            </a:r>
            <a:r>
              <a:rPr lang="en-US" sz="2700" b="1" u="sng" dirty="0" err="1" smtClean="0">
                <a:solidFill>
                  <a:srgbClr val="002060"/>
                </a:solidFill>
              </a:rPr>
              <a:t>Ekonomi</a:t>
            </a:r>
            <a:r>
              <a:rPr lang="en-US" sz="2700" b="1" u="sng" dirty="0" smtClean="0">
                <a:solidFill>
                  <a:srgbClr val="002060"/>
                </a:solidFill>
              </a:rPr>
              <a:t> </a:t>
            </a:r>
            <a:r>
              <a:rPr lang="id-ID" sz="2700" b="1" u="sng" dirty="0" smtClean="0">
                <a:solidFill>
                  <a:srgbClr val="002060"/>
                </a:solidFill>
              </a:rPr>
              <a:t> </a:t>
            </a:r>
            <a:r>
              <a:rPr lang="en-US" sz="2700" b="1" u="sng" dirty="0" err="1" smtClean="0">
                <a:solidFill>
                  <a:srgbClr val="002060"/>
                </a:solidFill>
              </a:rPr>
              <a:t>Secara</a:t>
            </a:r>
            <a:r>
              <a:rPr lang="en-US" sz="2700" b="1" u="sng" dirty="0" smtClean="0">
                <a:solidFill>
                  <a:srgbClr val="002060"/>
                </a:solidFill>
              </a:rPr>
              <a:t> </a:t>
            </a:r>
            <a:r>
              <a:rPr lang="en-US" sz="2700" b="1" u="sng" dirty="0" err="1">
                <a:solidFill>
                  <a:srgbClr val="002060"/>
                </a:solidFill>
              </a:rPr>
              <a:t>Sederhana</a:t>
            </a:r>
            <a:r>
              <a:rPr lang="en-US" sz="2700" b="1" u="sng" dirty="0">
                <a:solidFill>
                  <a:srgbClr val="002060"/>
                </a:solidFill>
              </a:rPr>
              <a:t> (Closes Economic </a:t>
            </a:r>
            <a:r>
              <a:rPr lang="en-US" sz="2700" b="1" u="sng" dirty="0" smtClean="0">
                <a:solidFill>
                  <a:srgbClr val="002060"/>
                </a:solidFill>
              </a:rPr>
              <a:t>)</a:t>
            </a:r>
            <a:endParaRPr lang="en-US" sz="2700" b="1" u="sng" dirty="0" smtClean="0">
              <a:solidFill>
                <a:srgbClr val="002060"/>
              </a:solidFill>
            </a:endParaRPr>
          </a:p>
        </p:txBody>
      </p:sp>
      <p:sp>
        <p:nvSpPr>
          <p:cNvPr id="1331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1788"/>
            <a:ext cx="8231188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mtClean="0"/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  <p:graphicFrame>
        <p:nvGraphicFramePr>
          <p:cNvPr id="173215" name="Group 15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241206"/>
              </p:ext>
            </p:extLst>
          </p:nvPr>
        </p:nvGraphicFramePr>
        <p:xfrm>
          <a:off x="457200" y="1483288"/>
          <a:ext cx="8229600" cy="4898040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47806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Pasar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Produk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Pasar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Faktor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Produksi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380" marR="91380" marT="45672" marB="456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322" name="Oval 117"/>
          <p:cNvSpPr>
            <a:spLocks noChangeArrowheads="1"/>
          </p:cNvSpPr>
          <p:nvPr/>
        </p:nvSpPr>
        <p:spPr bwMode="auto">
          <a:xfrm>
            <a:off x="990600" y="3388288"/>
            <a:ext cx="2208213" cy="8397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13323" name="Text Box 118"/>
          <p:cNvSpPr txBox="1">
            <a:spLocks noChangeArrowheads="1"/>
          </p:cNvSpPr>
          <p:nvPr/>
        </p:nvSpPr>
        <p:spPr bwMode="auto">
          <a:xfrm>
            <a:off x="1447800" y="3464488"/>
            <a:ext cx="1295400" cy="669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0" rIns="91380" bIns="456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Rumah Tangga</a:t>
            </a:r>
          </a:p>
        </p:txBody>
      </p:sp>
      <p:sp>
        <p:nvSpPr>
          <p:cNvPr id="13324" name="Text Box 119"/>
          <p:cNvSpPr txBox="1">
            <a:spLocks noChangeArrowheads="1"/>
          </p:cNvSpPr>
          <p:nvPr/>
        </p:nvSpPr>
        <p:spPr bwMode="auto">
          <a:xfrm>
            <a:off x="3582988" y="2092888"/>
            <a:ext cx="1978025" cy="390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380" tIns="45690" rIns="91380" bIns="456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Uang</a:t>
            </a:r>
          </a:p>
        </p:txBody>
      </p:sp>
      <p:sp>
        <p:nvSpPr>
          <p:cNvPr id="13325" name="Text Box 120"/>
          <p:cNvSpPr txBox="1">
            <a:spLocks noChangeArrowheads="1"/>
          </p:cNvSpPr>
          <p:nvPr/>
        </p:nvSpPr>
        <p:spPr bwMode="auto">
          <a:xfrm>
            <a:off x="3582988" y="2473888"/>
            <a:ext cx="1978025" cy="679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380" tIns="45690" rIns="91380" bIns="456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Barang dan Jasa</a:t>
            </a:r>
          </a:p>
        </p:txBody>
      </p:sp>
      <p:sp>
        <p:nvSpPr>
          <p:cNvPr id="13326" name="Oval 121"/>
          <p:cNvSpPr>
            <a:spLocks noChangeArrowheads="1"/>
          </p:cNvSpPr>
          <p:nvPr/>
        </p:nvSpPr>
        <p:spPr bwMode="auto">
          <a:xfrm>
            <a:off x="6172200" y="3466076"/>
            <a:ext cx="2286000" cy="762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1380" tIns="45690" rIns="91380" bIns="45690"/>
          <a:lstStyle/>
          <a:p>
            <a:r>
              <a:rPr lang="en-US"/>
              <a:t>Perusahaan</a:t>
            </a:r>
          </a:p>
        </p:txBody>
      </p:sp>
      <p:sp>
        <p:nvSpPr>
          <p:cNvPr id="13327" name="Text Box 123"/>
          <p:cNvSpPr txBox="1">
            <a:spLocks noChangeArrowheads="1"/>
          </p:cNvSpPr>
          <p:nvPr/>
        </p:nvSpPr>
        <p:spPr bwMode="auto">
          <a:xfrm>
            <a:off x="3582988" y="5369488"/>
            <a:ext cx="1978025" cy="390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380" tIns="45690" rIns="91380" bIns="456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Uang</a:t>
            </a:r>
          </a:p>
        </p:txBody>
      </p:sp>
      <p:sp>
        <p:nvSpPr>
          <p:cNvPr id="13328" name="Text Box 124"/>
          <p:cNvSpPr txBox="1">
            <a:spLocks noChangeArrowheads="1"/>
          </p:cNvSpPr>
          <p:nvPr/>
        </p:nvSpPr>
        <p:spPr bwMode="auto">
          <a:xfrm>
            <a:off x="3582988" y="4988488"/>
            <a:ext cx="1978025" cy="390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380" tIns="45690" rIns="91380" bIns="456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/>
              <a:t>Sumberdaya</a:t>
            </a:r>
          </a:p>
        </p:txBody>
      </p:sp>
      <p:sp>
        <p:nvSpPr>
          <p:cNvPr id="13329" name="Line 125"/>
          <p:cNvSpPr>
            <a:spLocks noChangeShapeType="1"/>
          </p:cNvSpPr>
          <p:nvPr/>
        </p:nvSpPr>
        <p:spPr bwMode="auto">
          <a:xfrm flipV="1">
            <a:off x="1752600" y="2245288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30" name="Line 126"/>
          <p:cNvSpPr>
            <a:spLocks noChangeShapeType="1"/>
          </p:cNvSpPr>
          <p:nvPr/>
        </p:nvSpPr>
        <p:spPr bwMode="auto">
          <a:xfrm>
            <a:off x="1752600" y="2245288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31" name="Line 127"/>
          <p:cNvSpPr>
            <a:spLocks noChangeShapeType="1"/>
          </p:cNvSpPr>
          <p:nvPr/>
        </p:nvSpPr>
        <p:spPr bwMode="auto">
          <a:xfrm flipH="1">
            <a:off x="2211388" y="2627876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32" name="Line 128"/>
          <p:cNvSpPr>
            <a:spLocks noChangeShapeType="1"/>
          </p:cNvSpPr>
          <p:nvPr/>
        </p:nvSpPr>
        <p:spPr bwMode="auto">
          <a:xfrm>
            <a:off x="2211388" y="262787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33" name="Line 129"/>
          <p:cNvSpPr>
            <a:spLocks noChangeShapeType="1"/>
          </p:cNvSpPr>
          <p:nvPr/>
        </p:nvSpPr>
        <p:spPr bwMode="auto">
          <a:xfrm>
            <a:off x="5561013" y="2245288"/>
            <a:ext cx="206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34" name="Line 130"/>
          <p:cNvSpPr>
            <a:spLocks noChangeShapeType="1"/>
          </p:cNvSpPr>
          <p:nvPr/>
        </p:nvSpPr>
        <p:spPr bwMode="auto">
          <a:xfrm>
            <a:off x="7621588" y="2245288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35" name="Line 131"/>
          <p:cNvSpPr>
            <a:spLocks noChangeShapeType="1"/>
          </p:cNvSpPr>
          <p:nvPr/>
        </p:nvSpPr>
        <p:spPr bwMode="auto">
          <a:xfrm flipV="1">
            <a:off x="7165975" y="2627876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36" name="Line 132"/>
          <p:cNvSpPr>
            <a:spLocks noChangeShapeType="1"/>
          </p:cNvSpPr>
          <p:nvPr/>
        </p:nvSpPr>
        <p:spPr bwMode="auto">
          <a:xfrm flipH="1">
            <a:off x="5865813" y="2627876"/>
            <a:ext cx="1300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37" name="Line 133"/>
          <p:cNvSpPr>
            <a:spLocks noChangeShapeType="1"/>
          </p:cNvSpPr>
          <p:nvPr/>
        </p:nvSpPr>
        <p:spPr bwMode="auto">
          <a:xfrm>
            <a:off x="7621588" y="4228076"/>
            <a:ext cx="0" cy="129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38" name="Line 134"/>
          <p:cNvSpPr>
            <a:spLocks noChangeShapeType="1"/>
          </p:cNvSpPr>
          <p:nvPr/>
        </p:nvSpPr>
        <p:spPr bwMode="auto">
          <a:xfrm flipH="1">
            <a:off x="5791200" y="5520301"/>
            <a:ext cx="1830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39" name="Line 135"/>
          <p:cNvSpPr>
            <a:spLocks noChangeShapeType="1"/>
          </p:cNvSpPr>
          <p:nvPr/>
        </p:nvSpPr>
        <p:spPr bwMode="auto">
          <a:xfrm>
            <a:off x="5561013" y="5142476"/>
            <a:ext cx="1604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40" name="Line 136"/>
          <p:cNvSpPr>
            <a:spLocks noChangeShapeType="1"/>
          </p:cNvSpPr>
          <p:nvPr/>
        </p:nvSpPr>
        <p:spPr bwMode="auto">
          <a:xfrm flipV="1">
            <a:off x="7165975" y="4380476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41" name="Line 137"/>
          <p:cNvSpPr>
            <a:spLocks noChangeShapeType="1"/>
          </p:cNvSpPr>
          <p:nvPr/>
        </p:nvSpPr>
        <p:spPr bwMode="auto">
          <a:xfrm flipH="1">
            <a:off x="1752600" y="5520301"/>
            <a:ext cx="1830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42" name="Line 138"/>
          <p:cNvSpPr>
            <a:spLocks noChangeShapeType="1"/>
          </p:cNvSpPr>
          <p:nvPr/>
        </p:nvSpPr>
        <p:spPr bwMode="auto">
          <a:xfrm flipV="1">
            <a:off x="1752600" y="4380476"/>
            <a:ext cx="0" cy="1139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43" name="Line 139"/>
          <p:cNvSpPr>
            <a:spLocks noChangeShapeType="1"/>
          </p:cNvSpPr>
          <p:nvPr/>
        </p:nvSpPr>
        <p:spPr bwMode="auto">
          <a:xfrm>
            <a:off x="2211388" y="4228076"/>
            <a:ext cx="0" cy="989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44" name="Line 140"/>
          <p:cNvSpPr>
            <a:spLocks noChangeShapeType="1"/>
          </p:cNvSpPr>
          <p:nvPr/>
        </p:nvSpPr>
        <p:spPr bwMode="auto">
          <a:xfrm>
            <a:off x="2211388" y="5217088"/>
            <a:ext cx="1141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3345" name="Text Box 141"/>
          <p:cNvSpPr txBox="1">
            <a:spLocks noChangeArrowheads="1"/>
          </p:cNvSpPr>
          <p:nvPr/>
        </p:nvSpPr>
        <p:spPr bwMode="auto">
          <a:xfrm>
            <a:off x="1371600" y="1864288"/>
            <a:ext cx="1525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0" rIns="91380" bIns="456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/>
              <a:t>Pengeluaran</a:t>
            </a:r>
          </a:p>
        </p:txBody>
      </p:sp>
      <p:sp>
        <p:nvSpPr>
          <p:cNvPr id="13346" name="Text Box 142"/>
          <p:cNvSpPr txBox="1">
            <a:spLocks noChangeArrowheads="1"/>
          </p:cNvSpPr>
          <p:nvPr/>
        </p:nvSpPr>
        <p:spPr bwMode="auto">
          <a:xfrm>
            <a:off x="6477000" y="1788088"/>
            <a:ext cx="1371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0" rIns="91380" bIns="456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/>
              <a:t>Penerimaan</a:t>
            </a:r>
          </a:p>
        </p:txBody>
      </p:sp>
      <p:sp>
        <p:nvSpPr>
          <p:cNvPr id="13347" name="Text Box 143"/>
          <p:cNvSpPr txBox="1">
            <a:spLocks noChangeArrowheads="1"/>
          </p:cNvSpPr>
          <p:nvPr/>
        </p:nvSpPr>
        <p:spPr bwMode="auto">
          <a:xfrm>
            <a:off x="6246813" y="5598088"/>
            <a:ext cx="1295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0" rIns="91380" bIns="456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/>
              <a:t>Biaya </a:t>
            </a:r>
          </a:p>
        </p:txBody>
      </p:sp>
      <p:sp>
        <p:nvSpPr>
          <p:cNvPr id="13348" name="Text Box 144"/>
          <p:cNvSpPr txBox="1">
            <a:spLocks noChangeArrowheads="1"/>
          </p:cNvSpPr>
          <p:nvPr/>
        </p:nvSpPr>
        <p:spPr bwMode="auto">
          <a:xfrm>
            <a:off x="1371600" y="5674288"/>
            <a:ext cx="1371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0" rIns="91380" bIns="456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/>
              <a:t>Pendapatan</a:t>
            </a:r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79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492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id-ID" sz="3200" b="1" dirty="0" smtClean="0">
                <a:solidFill>
                  <a:srgbClr val="FF66CC"/>
                </a:solidFill>
              </a:rPr>
              <a:t>JENIS-JENIS ANALISIS EKONOMI   </a:t>
            </a:r>
            <a:endParaRPr lang="id-ID" sz="3200" b="1" dirty="0">
              <a:solidFill>
                <a:srgbClr val="FF66CC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9482" y="692696"/>
            <a:ext cx="8550990" cy="603784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id-ID" sz="2600" b="1" dirty="0" smtClean="0"/>
              <a:t>EKONOMI DESKRIPTIF 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id-ID" sz="2600" dirty="0" smtClean="0"/>
              <a:t>merupakan </a:t>
            </a:r>
            <a:r>
              <a:rPr lang="id-ID" sz="2600" dirty="0"/>
              <a:t>analisis ekonomi yang menggambarkan keadaan sebenarnya (sesuai fakta) dalam perekonomian. Misalnya krisis moneter yang terjadi pada tahun 1998 di Iondonesia. </a:t>
            </a:r>
            <a:endParaRPr lang="id-ID" sz="2600" dirty="0" smtClean="0"/>
          </a:p>
          <a:p>
            <a:pPr algn="just">
              <a:buFont typeface="Wingdings" pitchFamily="2" charset="2"/>
              <a:buChar char="§"/>
              <a:defRPr/>
            </a:pPr>
            <a:r>
              <a:rPr lang="id-ID" sz="2600" dirty="0" smtClean="0"/>
              <a:t>Dalam masyarakat kenyataan yang terjadi sangat berkaitan satu sama lain sehingga seringkali timbul kesukaran untuk menggambarkan kenyataan sebenarnya berlaku dalam ekonomi, misal pengaruh kenaikan harga terhadap permintaan suatu barang.</a:t>
            </a:r>
          </a:p>
          <a:p>
            <a:pPr marL="0" indent="0" algn="just">
              <a:buNone/>
              <a:defRPr/>
            </a:pPr>
            <a:endParaRPr lang="id-ID" sz="1200" dirty="0" smtClean="0"/>
          </a:p>
          <a:p>
            <a:pPr marL="0" indent="0" algn="just">
              <a:spcAft>
                <a:spcPts val="600"/>
              </a:spcAft>
              <a:buNone/>
              <a:defRPr/>
            </a:pPr>
            <a:r>
              <a:rPr lang="id-ID" sz="2600" b="1" dirty="0"/>
              <a:t>TEORI EKONOMI </a:t>
            </a:r>
            <a:r>
              <a:rPr lang="id-ID" sz="2600" dirty="0">
                <a:solidFill>
                  <a:srgbClr val="FF0000"/>
                </a:solidFill>
                <a:latin typeface="Arial Narrow"/>
              </a:rPr>
              <a:t>→ </a:t>
            </a:r>
            <a:r>
              <a:rPr lang="id-ID" sz="2600" dirty="0" smtClean="0">
                <a:solidFill>
                  <a:srgbClr val="FF0000"/>
                </a:solidFill>
                <a:latin typeface="Arial Narrow"/>
              </a:rPr>
              <a:t> </a:t>
            </a:r>
            <a:r>
              <a:rPr lang="id-ID" sz="2600" b="1" dirty="0" smtClean="0"/>
              <a:t>Teori </a:t>
            </a:r>
            <a:r>
              <a:rPr lang="id-ID" sz="2600" b="1" i="1" dirty="0"/>
              <a:t>ekonomi mikro </a:t>
            </a:r>
            <a:r>
              <a:rPr lang="id-ID" sz="2600" b="1" dirty="0"/>
              <a:t>dan </a:t>
            </a:r>
            <a:r>
              <a:rPr lang="id-ID" sz="2600" b="1" i="1" dirty="0" smtClean="0"/>
              <a:t>makro</a:t>
            </a:r>
            <a:endParaRPr lang="id-ID" sz="2600" b="1" i="1" dirty="0"/>
          </a:p>
          <a:p>
            <a:pPr algn="just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id-ID" sz="2600" dirty="0" smtClean="0"/>
              <a:t>adalah </a:t>
            </a:r>
            <a:r>
              <a:rPr lang="id-ID" sz="2600" dirty="0"/>
              <a:t>pandangan-pandangan yang menggambarkan sifat hubungan yang sebenarnya/ nyata dalam kegiatan ekonomi dan ramalan </a:t>
            </a:r>
            <a:r>
              <a:rPr lang="id-ID" sz="2600" dirty="0" smtClean="0"/>
              <a:t>tentang peristiwa </a:t>
            </a:r>
            <a:r>
              <a:rPr lang="id-ID" sz="2600" dirty="0"/>
              <a:t>yang akan terjadi apabila suatu keadan yang mempengaruhinya mengalami perubahan. </a:t>
            </a:r>
            <a:endParaRPr lang="id-ID" sz="2600" dirty="0" smtClean="0"/>
          </a:p>
          <a:p>
            <a:pPr algn="just">
              <a:buFont typeface="Wingdings" pitchFamily="2" charset="2"/>
              <a:buChar char="§"/>
              <a:defRPr/>
            </a:pPr>
            <a:r>
              <a:rPr lang="id-ID" sz="2600" dirty="0" smtClean="0"/>
              <a:t>Teori Ekonomi memberikan gambaran tentang sifat-sifat utama dari sistem ekonomi dan bagaimana sistem ekonomi berfungsi.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id-ID" sz="2600" dirty="0" smtClean="0"/>
              <a:t>Mengetahui </a:t>
            </a:r>
            <a:r>
              <a:rPr lang="id-ID" sz="2600" dirty="0"/>
              <a:t>kenyataan dalam perekonomian </a:t>
            </a:r>
            <a:r>
              <a:rPr lang="id-ID" sz="2600" dirty="0" smtClean="0"/>
              <a:t>saja belumlah </a:t>
            </a:r>
            <a:r>
              <a:rPr lang="id-ID" sz="2600" dirty="0"/>
              <a:t>cukup untuk mempelajari ilmu ekonomi. Yang terpenting adalah </a:t>
            </a:r>
            <a:r>
              <a:rPr lang="id-ID" sz="2600" b="1" dirty="0"/>
              <a:t>menyusun kenyataan yang ada secara sistematis dan membuat gambaran umum tentang kegiatan suatu perekonomian beserta </a:t>
            </a:r>
            <a:r>
              <a:rPr lang="id-ID" sz="2600" b="1" dirty="0" smtClean="0"/>
              <a:t>komponen-komponennya </a:t>
            </a:r>
            <a:r>
              <a:rPr lang="id-ID" sz="2600" dirty="0" smtClean="0">
                <a:solidFill>
                  <a:srgbClr val="FF0000"/>
                </a:solidFill>
                <a:latin typeface="Arial Narrow"/>
              </a:rPr>
              <a:t>→</a:t>
            </a:r>
            <a:r>
              <a:rPr lang="id-ID" sz="2600" dirty="0" smtClean="0">
                <a:latin typeface="Arial Narrow"/>
              </a:rPr>
              <a:t>  </a:t>
            </a:r>
            <a:r>
              <a:rPr lang="id-ID" sz="2600" b="1" dirty="0" smtClean="0">
                <a:solidFill>
                  <a:srgbClr val="C00000"/>
                </a:solidFill>
                <a:latin typeface="Arial Narrow"/>
              </a:rPr>
              <a:t>tugas teori  ekonomi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id-ID" sz="2600" dirty="0" smtClean="0"/>
              <a:t>Peranan teori ekonomi adalah berfungsi sebagai landasan dalam merumuskan kebijakan-kebijakan ekonomi.</a:t>
            </a:r>
            <a:endParaRPr lang="id-ID" sz="2600" dirty="0"/>
          </a:p>
          <a:p>
            <a:pPr marL="0" indent="0" algn="just">
              <a:buNone/>
              <a:defRPr/>
            </a:pPr>
            <a:endParaRPr lang="id-ID" sz="1200" dirty="0"/>
          </a:p>
          <a:p>
            <a:pPr algn="just">
              <a:buFont typeface="Wingdings" pitchFamily="2" charset="2"/>
              <a:buChar char="§"/>
              <a:defRPr/>
            </a:pPr>
            <a:endParaRPr lang="id-ID" sz="2100" dirty="0" smtClean="0"/>
          </a:p>
          <a:p>
            <a:pPr algn="just">
              <a:buFont typeface="Wingdings" pitchFamily="2" charset="2"/>
              <a:buChar char="§"/>
              <a:defRPr/>
            </a:pPr>
            <a:endParaRPr lang="id-ID" sz="21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48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492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>
              <a:defRPr/>
            </a:pPr>
            <a:r>
              <a:rPr lang="id-ID" sz="3200" b="1" dirty="0" smtClean="0">
                <a:solidFill>
                  <a:srgbClr val="FF66CC"/>
                </a:solidFill>
              </a:rPr>
              <a:t>JENIS-JENIS ANALISIS EKONOMI   </a:t>
            </a:r>
            <a:endParaRPr lang="id-ID" sz="3200" b="1" dirty="0">
              <a:solidFill>
                <a:srgbClr val="FF66CC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1520" y="820153"/>
            <a:ext cx="8550990" cy="58715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spcAft>
                <a:spcPts val="600"/>
              </a:spcAft>
              <a:buFont typeface="Arial" pitchFamily="34" charset="0"/>
              <a:buNone/>
              <a:defRPr/>
            </a:pPr>
            <a:r>
              <a:rPr lang="id-ID" sz="1600" b="1" dirty="0" smtClean="0"/>
              <a:t>Lanjutan :</a:t>
            </a:r>
            <a:endParaRPr lang="id-ID" sz="1600" dirty="0"/>
          </a:p>
          <a:p>
            <a:pPr marL="0" indent="0" algn="just">
              <a:buNone/>
              <a:defRPr/>
            </a:pPr>
            <a:r>
              <a:rPr lang="id-ID" sz="2400" b="1" dirty="0" smtClean="0"/>
              <a:t>EKONOMI TERAPAN </a:t>
            </a:r>
            <a:r>
              <a:rPr lang="id-ID" sz="2400" dirty="0" smtClean="0">
                <a:solidFill>
                  <a:srgbClr val="FF0000"/>
                </a:solidFill>
                <a:latin typeface="Arial Narrow"/>
              </a:rPr>
              <a:t>→ </a:t>
            </a:r>
            <a:r>
              <a:rPr lang="id-ID" sz="2400" b="1" dirty="0" smtClean="0">
                <a:solidFill>
                  <a:srgbClr val="C00000"/>
                </a:solidFill>
                <a:latin typeface="Arial Narrow"/>
              </a:rPr>
              <a:t>Teori Kebijakan Ekonomi</a:t>
            </a:r>
            <a:endParaRPr lang="id-ID" sz="2400" b="1" dirty="0" smtClean="0">
              <a:solidFill>
                <a:srgbClr val="C00000"/>
              </a:solidFill>
            </a:endParaRPr>
          </a:p>
          <a:p>
            <a:pPr algn="just">
              <a:buFont typeface="Wingdings" pitchFamily="2" charset="2"/>
              <a:buChar char="§"/>
              <a:defRPr/>
            </a:pPr>
            <a:r>
              <a:rPr lang="id-ID" sz="2100" dirty="0"/>
              <a:t>merupakan salah satu cabang ilmu ekonomi yang menelaah  tentang kebijakan yang perlu dilaksanakan </a:t>
            </a:r>
            <a:r>
              <a:rPr lang="id-ID" sz="2100" dirty="0" smtClean="0"/>
              <a:t>untuk</a:t>
            </a:r>
            <a:r>
              <a:rPr lang="id-ID" sz="2100" dirty="0"/>
              <a:t> </a:t>
            </a:r>
            <a:r>
              <a:rPr lang="id-ID" sz="2100" dirty="0" smtClean="0"/>
              <a:t>mengatasi masalah-masalah yang </a:t>
            </a:r>
            <a:r>
              <a:rPr lang="id-ID" sz="2100" dirty="0"/>
              <a:t>timbul dalam perekonomian. </a:t>
            </a:r>
            <a:endParaRPr lang="id-ID" sz="2100" dirty="0" smtClean="0"/>
          </a:p>
          <a:p>
            <a:pPr algn="just">
              <a:buFont typeface="Wingdings" pitchFamily="2" charset="2"/>
              <a:buChar char="§"/>
              <a:defRPr/>
            </a:pPr>
            <a:r>
              <a:rPr lang="id-ID" sz="2100" dirty="0"/>
              <a:t>Teori Kebijakan </a:t>
            </a:r>
            <a:r>
              <a:rPr lang="id-ID" sz="2100" dirty="0" smtClean="0"/>
              <a:t>Ekonomi  menganalisis bagaimana bentuk-bentuk </a:t>
            </a:r>
            <a:r>
              <a:rPr lang="id-ID" sz="2100" dirty="0"/>
              <a:t>kebijakan yang harus </a:t>
            </a:r>
            <a:r>
              <a:rPr lang="id-ID" sz="2100" dirty="0" smtClean="0"/>
              <a:t>dilaksanakan untuk mengatasi masalah-masalah ekonomi yang dihadapi.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id-ID" sz="2100" dirty="0" smtClean="0"/>
              <a:t>Dalam merumuskan kebijakan ekonomi yang pertama harus diperhatikan adalah tujuan dari kebijakan ekonomi.  Tujuan yang ingin dicapai antara lain :</a:t>
            </a:r>
          </a:p>
          <a:p>
            <a:pPr marL="457200" indent="-457200" algn="just">
              <a:buAutoNum type="arabicPeriod"/>
              <a:defRPr/>
            </a:pPr>
            <a:r>
              <a:rPr lang="id-ID" sz="2100" dirty="0" smtClean="0"/>
              <a:t>Mencapai pertumbuhan ekonomi yang cepat</a:t>
            </a:r>
          </a:p>
          <a:p>
            <a:pPr marL="457200" indent="-457200" algn="just">
              <a:buAutoNum type="arabicPeriod"/>
              <a:defRPr/>
            </a:pPr>
            <a:r>
              <a:rPr lang="id-ID" sz="2100" dirty="0" smtClean="0"/>
              <a:t>Menciptakan kestabilan harga-harga</a:t>
            </a:r>
          </a:p>
          <a:p>
            <a:pPr marL="457200" indent="-457200" algn="just">
              <a:buAutoNum type="arabicPeriod"/>
              <a:defRPr/>
            </a:pPr>
            <a:r>
              <a:rPr lang="id-ID" sz="2100" dirty="0" smtClean="0"/>
              <a:t>Mengatasi masalah pengangguran</a:t>
            </a:r>
          </a:p>
          <a:p>
            <a:pPr marL="457200" indent="-457200" algn="just">
              <a:buAutoNum type="arabicPeriod"/>
              <a:defRPr/>
            </a:pPr>
            <a:r>
              <a:rPr lang="id-ID" sz="2100" dirty="0" smtClean="0"/>
              <a:t>Mewujudkan distribusi pendapatan yang merata</a:t>
            </a:r>
            <a:endParaRPr lang="id-ID" sz="2100" dirty="0"/>
          </a:p>
          <a:p>
            <a:pPr algn="just">
              <a:buFont typeface="Wingdings" pitchFamily="2" charset="2"/>
              <a:buChar char="§"/>
              <a:defRPr/>
            </a:pPr>
            <a:endParaRPr lang="id-ID" sz="2100" dirty="0" smtClean="0"/>
          </a:p>
          <a:p>
            <a:pPr algn="just">
              <a:buFont typeface="Wingdings" pitchFamily="2" charset="2"/>
              <a:buChar char="§"/>
              <a:defRPr/>
            </a:pPr>
            <a:endParaRPr lang="id-ID" sz="21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96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38944"/>
            <a:ext cx="8229600" cy="685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dirty="0" err="1" smtClean="0"/>
              <a:t>Teori</a:t>
            </a:r>
            <a:r>
              <a:rPr lang="en-US" sz="4000" dirty="0" smtClean="0"/>
              <a:t> </a:t>
            </a:r>
            <a:r>
              <a:rPr lang="en-US" sz="4000" dirty="0" err="1" smtClean="0"/>
              <a:t>Ekonomi</a:t>
            </a:r>
            <a:endParaRPr lang="en-US" sz="4000" dirty="0" smtClean="0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09600" y="1600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Teori Ekonomi Murni :</a:t>
            </a:r>
            <a:b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Makro - Mikro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09600" y="3505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Teori Ekonomi Terapan :</a:t>
            </a:r>
            <a:b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1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Ekonomi Internasional, Ekonomi Pembangunan, Ekonomi Moneter, Ekonomi Manajemen, Ekonomi Akutansi, Ekonomi Pertanian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609600" y="5029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Teori</a:t>
            </a: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Ekonomi</a:t>
            </a: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Penunjang</a:t>
            </a: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:</a:t>
            </a:r>
            <a:b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2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Matekamtika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en-US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Statistika</a:t>
            </a:r>
            <a:r>
              <a:rPr lang="id-ID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Ekonometrika</a:t>
            </a:r>
            <a:endParaRPr lang="en-US" sz="2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38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6467"/>
            <a:ext cx="8229600" cy="5148877"/>
          </a:xfrm>
        </p:spPr>
        <p:txBody>
          <a:bodyPr>
            <a:normAutofit fontScale="92500"/>
          </a:bodyPr>
          <a:lstStyle/>
          <a:p>
            <a:pPr algn="just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q"/>
            </a:pPr>
            <a:r>
              <a:rPr lang="id-ID" sz="2400" dirty="0" smtClean="0">
                <a:latin typeface="Tahoma" pitchFamily="34" charset="0"/>
              </a:rPr>
              <a:t>Ilmu Ekonomi d</a:t>
            </a:r>
            <a:r>
              <a:rPr lang="en-US" sz="2400" dirty="0" err="1" smtClean="0">
                <a:latin typeface="Tahoma" pitchFamily="34" charset="0"/>
              </a:rPr>
              <a:t>ikelompokkan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dalam</a:t>
            </a:r>
            <a:r>
              <a:rPr lang="id-ID" sz="2400" dirty="0" smtClean="0">
                <a:latin typeface="Tahoma" pitchFamily="34" charset="0"/>
              </a:rPr>
              <a:t> :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Ilmu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Ekonomi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Mikro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dan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Ilmu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Ekonomi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Makro</a:t>
            </a:r>
            <a:endParaRPr lang="id-ID" sz="2400" dirty="0" smtClean="0">
              <a:latin typeface="Tahoma" pitchFamily="34" charset="0"/>
            </a:endParaRPr>
          </a:p>
          <a:p>
            <a:pPr marL="0" indent="0" algn="just">
              <a:lnSpc>
                <a:spcPct val="90000"/>
              </a:lnSpc>
              <a:buClr>
                <a:srgbClr val="FF0000"/>
              </a:buClr>
              <a:buNone/>
            </a:pPr>
            <a:endParaRPr lang="en-US" sz="2300" dirty="0" smtClean="0">
              <a:latin typeface="Tahoma" pitchFamily="34" charset="0"/>
            </a:endParaRPr>
          </a:p>
          <a:p>
            <a:pPr algn="just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q"/>
            </a:pPr>
            <a:r>
              <a:rPr lang="en-US" sz="2300" b="1" dirty="0" err="1" smtClean="0">
                <a:latin typeface="Tahoma" pitchFamily="34" charset="0"/>
              </a:rPr>
              <a:t>Ekonomi</a:t>
            </a:r>
            <a:r>
              <a:rPr lang="en-US" sz="2300" b="1" dirty="0" smtClean="0">
                <a:latin typeface="Tahoma" pitchFamily="34" charset="0"/>
              </a:rPr>
              <a:t> </a:t>
            </a:r>
            <a:r>
              <a:rPr lang="en-US" sz="2300" b="1" dirty="0" err="1" smtClean="0">
                <a:latin typeface="Tahoma" pitchFamily="34" charset="0"/>
              </a:rPr>
              <a:t>Mikro</a:t>
            </a:r>
            <a:r>
              <a:rPr lang="en-US" sz="2300" b="1" dirty="0" smtClean="0">
                <a:latin typeface="Tahoma" pitchFamily="34" charset="0"/>
              </a:rPr>
              <a:t> </a:t>
            </a:r>
            <a:r>
              <a:rPr lang="en-US" sz="2300" dirty="0" smtClean="0">
                <a:latin typeface="Tahoma" pitchFamily="34" charset="0"/>
              </a:rPr>
              <a:t>(</a:t>
            </a:r>
            <a:r>
              <a:rPr lang="en-US" sz="2300" dirty="0" err="1" smtClean="0">
                <a:latin typeface="Tahoma" pitchFamily="34" charset="0"/>
              </a:rPr>
              <a:t>teori</a:t>
            </a:r>
            <a:r>
              <a:rPr lang="en-US" sz="2300" dirty="0" smtClean="0">
                <a:latin typeface="Tahoma" pitchFamily="34" charset="0"/>
              </a:rPr>
              <a:t> </a:t>
            </a:r>
            <a:r>
              <a:rPr lang="en-US" sz="2300" dirty="0" err="1" smtClean="0">
                <a:latin typeface="Tahoma" pitchFamily="34" charset="0"/>
              </a:rPr>
              <a:t>harga</a:t>
            </a:r>
            <a:r>
              <a:rPr lang="en-US" sz="2300" dirty="0" smtClean="0">
                <a:latin typeface="Tahoma" pitchFamily="34" charset="0"/>
              </a:rPr>
              <a:t>): </a:t>
            </a:r>
            <a:endParaRPr lang="id-ID" sz="2300" dirty="0" smtClean="0">
              <a:latin typeface="Tahoma" pitchFamily="34" charset="0"/>
            </a:endParaRPr>
          </a:p>
          <a:p>
            <a:pPr marL="0" indent="0" algn="just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dirty="0" err="1" smtClean="0">
                <a:latin typeface="Tahoma" pitchFamily="34" charset="0"/>
              </a:rPr>
              <a:t>menitikberatkan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pada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perilaku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ekonomi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individu</a:t>
            </a:r>
            <a:r>
              <a:rPr lang="id-ID" sz="2400" dirty="0" smtClean="0">
                <a:latin typeface="Tahoma" pitchFamily="34" charset="0"/>
              </a:rPr>
              <a:t>,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rumah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tangga</a:t>
            </a:r>
            <a:r>
              <a:rPr lang="en-US" sz="2400" dirty="0" smtClean="0">
                <a:latin typeface="Tahoma" pitchFamily="34" charset="0"/>
              </a:rPr>
              <a:t>, </a:t>
            </a:r>
            <a:r>
              <a:rPr lang="en-US" sz="2400" dirty="0" err="1" smtClean="0">
                <a:latin typeface="Tahoma" pitchFamily="34" charset="0"/>
              </a:rPr>
              <a:t>perusahaan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dan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pasar</a:t>
            </a:r>
            <a:r>
              <a:rPr lang="en-US" sz="2400" dirty="0" smtClean="0">
                <a:latin typeface="Tahoma" pitchFamily="34" charset="0"/>
              </a:rPr>
              <a:t>, </a:t>
            </a:r>
            <a:r>
              <a:rPr lang="en-US" sz="2400" dirty="0" err="1" smtClean="0">
                <a:latin typeface="Tahoma" pitchFamily="34" charset="0"/>
              </a:rPr>
              <a:t>dalam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mengelola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sumberdaya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ekonomi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secara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efisien</a:t>
            </a:r>
            <a:r>
              <a:rPr lang="id-ID" sz="2400" dirty="0">
                <a:latin typeface="Tahoma" pitchFamily="34" charset="0"/>
              </a:rPr>
              <a:t>, </a:t>
            </a:r>
            <a:r>
              <a:rPr lang="id-ID" sz="2400" dirty="0" smtClean="0">
                <a:latin typeface="Tahoma" pitchFamily="34" charset="0"/>
              </a:rPr>
              <a:t>bagaimana </a:t>
            </a:r>
            <a:r>
              <a:rPr lang="id-ID" sz="2400" dirty="0">
                <a:latin typeface="Tahoma" pitchFamily="34" charset="0"/>
              </a:rPr>
              <a:t>rumah tangga &amp; perusahaan membuat keputusan dan bagaimana mereka berinteraksi di pasar.</a:t>
            </a:r>
            <a:endParaRPr lang="id-ID" sz="2400" dirty="0" smtClean="0">
              <a:latin typeface="Tahoma" pitchFamily="34" charset="0"/>
            </a:endParaRPr>
          </a:p>
          <a:p>
            <a:pPr marL="0" indent="0" algn="just">
              <a:lnSpc>
                <a:spcPct val="90000"/>
              </a:lnSpc>
              <a:buClr>
                <a:schemeClr val="tx1"/>
              </a:buClr>
              <a:buNone/>
            </a:pPr>
            <a:endParaRPr lang="en-US" sz="2400" dirty="0" smtClean="0">
              <a:latin typeface="Tahoma" pitchFamily="34" charset="0"/>
            </a:endParaRPr>
          </a:p>
          <a:p>
            <a:pPr algn="just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q"/>
            </a:pPr>
            <a:r>
              <a:rPr lang="en-US" sz="2400" b="1" dirty="0" err="1" smtClean="0">
                <a:latin typeface="Tahoma" pitchFamily="34" charset="0"/>
              </a:rPr>
              <a:t>Ekonomi</a:t>
            </a:r>
            <a:r>
              <a:rPr lang="en-US" sz="2400" b="1" dirty="0" smtClean="0">
                <a:latin typeface="Tahoma" pitchFamily="34" charset="0"/>
              </a:rPr>
              <a:t> </a:t>
            </a:r>
            <a:r>
              <a:rPr lang="en-US" sz="2400" b="1" dirty="0" err="1" smtClean="0">
                <a:latin typeface="Tahoma" pitchFamily="34" charset="0"/>
              </a:rPr>
              <a:t>Makro</a:t>
            </a:r>
            <a:r>
              <a:rPr lang="en-US" sz="2400" dirty="0" smtClean="0">
                <a:latin typeface="Tahoma" pitchFamily="34" charset="0"/>
              </a:rPr>
              <a:t>: </a:t>
            </a:r>
            <a:endParaRPr lang="id-ID" sz="2400" dirty="0" smtClean="0">
              <a:latin typeface="Tahoma" pitchFamily="34" charset="0"/>
            </a:endParaRPr>
          </a:p>
          <a:p>
            <a:pPr marL="0" indent="0" algn="just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dirty="0" err="1" smtClean="0">
                <a:latin typeface="Tahoma" pitchFamily="34" charset="0"/>
              </a:rPr>
              <a:t>menitikberatkan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pembahasan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tentang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perekonomian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secara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keseluruhan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i="1" dirty="0" smtClean="0">
                <a:latin typeface="Tahoma" pitchFamily="34" charset="0"/>
              </a:rPr>
              <a:t>(</a:t>
            </a:r>
            <a:r>
              <a:rPr lang="en-US" sz="2400" i="1" dirty="0" err="1" smtClean="0">
                <a:latin typeface="Tahoma" pitchFamily="34" charset="0"/>
              </a:rPr>
              <a:t>agregatif</a:t>
            </a:r>
            <a:r>
              <a:rPr lang="en-US" sz="2400" i="1" dirty="0" smtClean="0">
                <a:latin typeface="Tahoma" pitchFamily="34" charset="0"/>
              </a:rPr>
              <a:t>), </a:t>
            </a:r>
            <a:r>
              <a:rPr lang="id-ID" sz="2400" dirty="0" smtClean="0">
                <a:latin typeface="Tahoma" pitchFamily="34" charset="0"/>
              </a:rPr>
              <a:t>m</a:t>
            </a:r>
            <a:r>
              <a:rPr lang="pt-BR" sz="2400" dirty="0" smtClean="0">
                <a:latin typeface="Tahoma" pitchFamily="34" charset="0"/>
              </a:rPr>
              <a:t>engkaji </a:t>
            </a:r>
            <a:r>
              <a:rPr lang="pt-BR" sz="2400" dirty="0">
                <a:latin typeface="Tahoma" pitchFamily="34" charset="0"/>
              </a:rPr>
              <a:t>fenomena perekonomian secara luas, termasuk </a:t>
            </a:r>
            <a:r>
              <a:rPr lang="en-US" sz="2400" dirty="0" err="1" smtClean="0">
                <a:latin typeface="Tahoma" pitchFamily="34" charset="0"/>
              </a:rPr>
              <a:t>pengangguran</a:t>
            </a:r>
            <a:r>
              <a:rPr lang="en-US" sz="2400" dirty="0" smtClean="0">
                <a:latin typeface="Tahoma" pitchFamily="34" charset="0"/>
              </a:rPr>
              <a:t>, </a:t>
            </a:r>
            <a:r>
              <a:rPr lang="en-US" sz="2400" dirty="0" err="1" smtClean="0">
                <a:latin typeface="Tahoma" pitchFamily="34" charset="0"/>
              </a:rPr>
              <a:t>inflasi</a:t>
            </a:r>
            <a:r>
              <a:rPr lang="en-US" sz="2400" dirty="0" smtClean="0">
                <a:latin typeface="Tahoma" pitchFamily="34" charset="0"/>
              </a:rPr>
              <a:t>, </a:t>
            </a:r>
            <a:r>
              <a:rPr lang="en-US" sz="2400" dirty="0" err="1" smtClean="0">
                <a:latin typeface="Tahoma" pitchFamily="34" charset="0"/>
              </a:rPr>
              <a:t>pertumbuhan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ekonomi</a:t>
            </a:r>
            <a:r>
              <a:rPr lang="id-ID" sz="2400" dirty="0" smtClean="0">
                <a:latin typeface="Tahoma" pitchFamily="34" charset="0"/>
              </a:rPr>
              <a:t> suatu daerah/negara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dan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perdagangan</a:t>
            </a:r>
            <a:r>
              <a:rPr lang="en-US" sz="2400" dirty="0" smtClean="0">
                <a:latin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</a:rPr>
              <a:t>internasional</a:t>
            </a:r>
            <a:endParaRPr lang="en-US" sz="2400" dirty="0" smtClean="0">
              <a:latin typeface="Tahoma" pitchFamily="34" charset="0"/>
            </a:endParaRPr>
          </a:p>
          <a:p>
            <a:pPr>
              <a:lnSpc>
                <a:spcPct val="90000"/>
              </a:lnSpc>
            </a:pPr>
            <a:endParaRPr lang="en-US" sz="2300" dirty="0" smtClean="0">
              <a:latin typeface="Tahoma" pitchFamily="34" charset="0"/>
            </a:endParaRP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179512" y="476672"/>
            <a:ext cx="8784976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4700" dirty="0" err="1" smtClean="0">
                <a:solidFill>
                  <a:srgbClr val="0070C0"/>
                </a:solidFill>
                <a:latin typeface="Bauhaus 93" pitchFamily="82" charset="0"/>
              </a:rPr>
              <a:t>Ekonomi</a:t>
            </a:r>
            <a:r>
              <a:rPr lang="en-US" sz="4700" dirty="0" smtClean="0">
                <a:solidFill>
                  <a:srgbClr val="0070C0"/>
                </a:solidFill>
                <a:latin typeface="Bauhaus 93" pitchFamily="82" charset="0"/>
              </a:rPr>
              <a:t> </a:t>
            </a:r>
            <a:r>
              <a:rPr lang="en-US" sz="4700" dirty="0" err="1" smtClean="0">
                <a:solidFill>
                  <a:srgbClr val="0070C0"/>
                </a:solidFill>
                <a:latin typeface="Bauhaus 93" pitchFamily="82" charset="0"/>
              </a:rPr>
              <a:t>Mikro</a:t>
            </a:r>
            <a:r>
              <a:rPr lang="id-ID" sz="4700" dirty="0">
                <a:solidFill>
                  <a:srgbClr val="0070C0"/>
                </a:solidFill>
                <a:latin typeface="Bauhaus 93" pitchFamily="82" charset="0"/>
              </a:rPr>
              <a:t> &amp;Ekonomi Makro </a:t>
            </a:r>
            <a:endParaRPr lang="en-US" sz="4700" dirty="0">
              <a:solidFill>
                <a:srgbClr val="0070C0"/>
              </a:solidFill>
              <a:latin typeface="Bauhaus 93" pitchFamily="82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75825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9368" y="188640"/>
            <a:ext cx="5194920" cy="1034752"/>
          </a:xfrm>
          <a:solidFill>
            <a:srgbClr val="FF99FF"/>
          </a:solidFill>
        </p:spPr>
        <p:txBody>
          <a:bodyPr/>
          <a:lstStyle/>
          <a:p>
            <a:pPr eaLnBrk="1" hangingPunct="1">
              <a:defRPr/>
            </a:pPr>
            <a:r>
              <a:rPr lang="id-ID" sz="6000" b="1" dirty="0" smtClean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6000" b="1" dirty="0" err="1" smtClean="0">
                <a:solidFill>
                  <a:srgbClr val="0070C0"/>
                </a:solidFill>
                <a:latin typeface="Baskerville Old Face" pitchFamily="18" charset="0"/>
              </a:rPr>
              <a:t>Teori</a:t>
            </a:r>
            <a:r>
              <a:rPr lang="en-US" sz="6000" b="1" dirty="0" smtClean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6000" b="1" dirty="0" err="1" smtClean="0">
                <a:solidFill>
                  <a:srgbClr val="0070C0"/>
                </a:solidFill>
                <a:latin typeface="Baskerville Old Face" pitchFamily="18" charset="0"/>
              </a:rPr>
              <a:t>Ekonomi</a:t>
            </a:r>
            <a:endParaRPr lang="en-US" sz="6000" b="1" dirty="0" smtClean="0">
              <a:solidFill>
                <a:srgbClr val="0070C0"/>
              </a:solidFill>
              <a:latin typeface="Baskerville Old Face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08728" y="1371600"/>
            <a:ext cx="4267200" cy="533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err="1">
                <a:latin typeface="Baskerville Old Face" pitchFamily="18" charset="0"/>
              </a:rPr>
              <a:t>Ekonomi</a:t>
            </a:r>
            <a:r>
              <a:rPr lang="en-US" sz="3200" b="1" dirty="0">
                <a:latin typeface="Baskerville Old Face" pitchFamily="18" charset="0"/>
              </a:rPr>
              <a:t> </a:t>
            </a:r>
            <a:r>
              <a:rPr lang="en-US" sz="3200" b="1" dirty="0" err="1">
                <a:latin typeface="Baskerville Old Face" pitchFamily="18" charset="0"/>
              </a:rPr>
              <a:t>Makro</a:t>
            </a:r>
            <a:endParaRPr lang="en-US" sz="3200" b="1" dirty="0">
              <a:latin typeface="Baskerville Old Face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3056" y="1371600"/>
            <a:ext cx="4114800" cy="533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err="1">
                <a:latin typeface="Baskerville Old Face" pitchFamily="18" charset="0"/>
              </a:rPr>
              <a:t>Ekonomi</a:t>
            </a:r>
            <a:r>
              <a:rPr lang="en-US" sz="3200" b="1" dirty="0">
                <a:latin typeface="Baskerville Old Face" pitchFamily="18" charset="0"/>
              </a:rPr>
              <a:t> </a:t>
            </a:r>
            <a:r>
              <a:rPr lang="en-US" sz="3200" b="1" dirty="0" err="1">
                <a:latin typeface="Baskerville Old Face" pitchFamily="18" charset="0"/>
              </a:rPr>
              <a:t>Mikro</a:t>
            </a:r>
            <a:endParaRPr lang="en-US" sz="3200" b="1" dirty="0">
              <a:latin typeface="Baskerville Old Face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08728" y="2077224"/>
            <a:ext cx="4267200" cy="449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b="1" dirty="0" err="1">
                <a:solidFill>
                  <a:srgbClr val="FFFF00"/>
                </a:solidFill>
              </a:rPr>
              <a:t>Mazhab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Ekonomi</a:t>
            </a:r>
            <a:endParaRPr lang="en-US" sz="2400" b="1" dirty="0">
              <a:solidFill>
                <a:srgbClr val="FFFF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b="1" dirty="0" err="1">
                <a:solidFill>
                  <a:srgbClr val="FFFF00"/>
                </a:solidFill>
              </a:rPr>
              <a:t>Pertumbuhan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Ekonomi</a:t>
            </a:r>
            <a:endParaRPr lang="en-US" sz="2400" b="1" dirty="0">
              <a:solidFill>
                <a:srgbClr val="FFFF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b="1" dirty="0" err="1">
                <a:solidFill>
                  <a:srgbClr val="FFFF00"/>
                </a:solidFill>
              </a:rPr>
              <a:t>Pendapatan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Nasional</a:t>
            </a:r>
            <a:endParaRPr lang="en-US" sz="2400" b="1" dirty="0">
              <a:solidFill>
                <a:srgbClr val="FFFF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b="1" dirty="0" err="1">
                <a:solidFill>
                  <a:srgbClr val="FFFF00"/>
                </a:solidFill>
              </a:rPr>
              <a:t>Permintaan</a:t>
            </a:r>
            <a:r>
              <a:rPr lang="en-US" sz="2400" b="1" dirty="0">
                <a:solidFill>
                  <a:srgbClr val="FFFF00"/>
                </a:solidFill>
              </a:rPr>
              <a:t> &amp; </a:t>
            </a:r>
            <a:r>
              <a:rPr lang="en-US" sz="2400" b="1" dirty="0" err="1">
                <a:solidFill>
                  <a:srgbClr val="FFFF00"/>
                </a:solidFill>
              </a:rPr>
              <a:t>Penawaran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</a:rPr>
              <a:t>    </a:t>
            </a:r>
            <a:r>
              <a:rPr lang="en-US" sz="2400" b="1" dirty="0" err="1">
                <a:solidFill>
                  <a:srgbClr val="FFFF00"/>
                </a:solidFill>
              </a:rPr>
              <a:t>Agregate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</a:rPr>
              <a:t>    </a:t>
            </a:r>
            <a:r>
              <a:rPr lang="en-US" sz="2000" b="1" dirty="0">
                <a:solidFill>
                  <a:schemeClr val="tx1"/>
                </a:solidFill>
              </a:rPr>
              <a:t>- </a:t>
            </a:r>
            <a:r>
              <a:rPr lang="en-US" sz="2000" b="1" dirty="0" err="1">
                <a:solidFill>
                  <a:schemeClr val="tx1"/>
                </a:solidFill>
              </a:rPr>
              <a:t>Pasar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Barang</a:t>
            </a:r>
            <a:endParaRPr lang="en-US" sz="20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    - </a:t>
            </a:r>
            <a:r>
              <a:rPr lang="en-US" sz="2000" b="1" dirty="0" err="1">
                <a:solidFill>
                  <a:schemeClr val="tx1"/>
                </a:solidFill>
              </a:rPr>
              <a:t>Pasar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Uang</a:t>
            </a:r>
            <a:r>
              <a:rPr lang="en-US" sz="2000" b="1" dirty="0">
                <a:solidFill>
                  <a:schemeClr val="tx1"/>
                </a:solidFill>
              </a:rPr>
              <a:t> (</a:t>
            </a:r>
            <a:r>
              <a:rPr lang="en-US" sz="2000" b="1" i="1" dirty="0">
                <a:solidFill>
                  <a:schemeClr val="tx1"/>
                </a:solidFill>
              </a:rPr>
              <a:t>IS-LM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    - Export – Import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    - </a:t>
            </a:r>
            <a:r>
              <a:rPr lang="id-ID" sz="2000" b="1" dirty="0" smtClean="0">
                <a:solidFill>
                  <a:schemeClr val="tx1"/>
                </a:solidFill>
              </a:rPr>
              <a:t>Pengangguran  dan </a:t>
            </a:r>
            <a:r>
              <a:rPr lang="en-US" sz="2000" b="1" dirty="0" err="1" smtClean="0">
                <a:solidFill>
                  <a:schemeClr val="tx1"/>
                </a:solidFill>
              </a:rPr>
              <a:t>Inflasi</a:t>
            </a:r>
            <a:endParaRPr lang="en-US" sz="20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b="1" dirty="0">
                <a:solidFill>
                  <a:srgbClr val="FFFF00"/>
                </a:solidFill>
              </a:rPr>
              <a:t> Public Policy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    </a:t>
            </a:r>
            <a:r>
              <a:rPr lang="en-US" sz="2000" b="1" dirty="0">
                <a:solidFill>
                  <a:schemeClr val="tx1"/>
                </a:solidFill>
              </a:rPr>
              <a:t>- </a:t>
            </a:r>
            <a:r>
              <a:rPr lang="en-US" sz="2000" b="1" dirty="0" err="1" smtClean="0">
                <a:solidFill>
                  <a:schemeClr val="tx1"/>
                </a:solidFill>
              </a:rPr>
              <a:t>Subsidi</a:t>
            </a:r>
            <a:r>
              <a:rPr lang="id-ID" sz="2000" b="1" dirty="0" smtClean="0">
                <a:solidFill>
                  <a:schemeClr val="tx1"/>
                </a:solidFill>
              </a:rPr>
              <a:t> &amp; Pajak</a:t>
            </a:r>
            <a:endParaRPr lang="en-US" sz="20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     - </a:t>
            </a:r>
            <a:r>
              <a:rPr lang="en-US" sz="2000" b="1" dirty="0" err="1">
                <a:solidFill>
                  <a:schemeClr val="tx1"/>
                </a:solidFill>
              </a:rPr>
              <a:t>Harga</a:t>
            </a:r>
            <a:endParaRPr lang="en-US" sz="20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     - </a:t>
            </a:r>
            <a:r>
              <a:rPr lang="en-US" sz="2000" b="1" dirty="0" err="1">
                <a:solidFill>
                  <a:schemeClr val="tx1"/>
                </a:solidFill>
              </a:rPr>
              <a:t>Proteksi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9168" y="2060848"/>
            <a:ext cx="4114800" cy="449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Ø"/>
              <a:defRPr/>
            </a:pPr>
            <a:r>
              <a:rPr lang="en-US" sz="2400" b="1" dirty="0" err="1">
                <a:solidFill>
                  <a:srgbClr val="FFFF00"/>
                </a:solidFill>
              </a:rPr>
              <a:t>Perilaku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Konsumen</a:t>
            </a:r>
            <a:endParaRPr lang="en-US" sz="2400" b="1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 - </a:t>
            </a:r>
            <a:r>
              <a:rPr lang="en-US" sz="2000" b="1" dirty="0" err="1">
                <a:solidFill>
                  <a:schemeClr val="tx1"/>
                </a:solidFill>
              </a:rPr>
              <a:t>Nilai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Guna</a:t>
            </a:r>
            <a:r>
              <a:rPr lang="en-US" sz="2000" b="1" dirty="0">
                <a:solidFill>
                  <a:schemeClr val="tx1"/>
                </a:solidFill>
              </a:rPr>
              <a:t> (</a:t>
            </a:r>
            <a:r>
              <a:rPr lang="en-US" sz="2000" b="1" i="1" dirty="0">
                <a:solidFill>
                  <a:schemeClr val="tx1"/>
                </a:solidFill>
              </a:rPr>
              <a:t>utility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 - </a:t>
            </a:r>
            <a:r>
              <a:rPr lang="en-US" sz="2000" b="1" dirty="0" err="1">
                <a:solidFill>
                  <a:schemeClr val="tx1"/>
                </a:solidFill>
              </a:rPr>
              <a:t>Pilihan</a:t>
            </a:r>
            <a:r>
              <a:rPr lang="en-US" sz="2000" b="1" dirty="0">
                <a:solidFill>
                  <a:schemeClr val="tx1"/>
                </a:solidFill>
              </a:rPr>
              <a:t> (</a:t>
            </a:r>
            <a:r>
              <a:rPr lang="en-US" sz="2000" b="1" i="1" dirty="0" err="1">
                <a:solidFill>
                  <a:schemeClr val="tx1"/>
                </a:solidFill>
              </a:rPr>
              <a:t>preperensi</a:t>
            </a:r>
            <a:r>
              <a:rPr lang="en-US" sz="2000" b="1" dirty="0" smtClean="0">
                <a:solidFill>
                  <a:schemeClr val="tx1"/>
                </a:solidFill>
              </a:rPr>
              <a:t>)</a:t>
            </a:r>
            <a:endParaRPr lang="id-ID" sz="2000" b="1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id-ID" sz="2000" b="1" dirty="0" smtClean="0">
                <a:solidFill>
                  <a:schemeClr val="tx1"/>
                </a:solidFill>
              </a:rPr>
              <a:t>    - Teori Konsumsi</a:t>
            </a:r>
            <a:endParaRPr lang="en-US" sz="20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 - </a:t>
            </a:r>
            <a:r>
              <a:rPr lang="en-US" sz="2000" b="1" dirty="0" err="1">
                <a:solidFill>
                  <a:schemeClr val="tx1"/>
                </a:solidFill>
              </a:rPr>
              <a:t>Permintaan</a:t>
            </a:r>
            <a:r>
              <a:rPr lang="en-US" sz="2000" b="1" dirty="0">
                <a:solidFill>
                  <a:schemeClr val="tx1"/>
                </a:solidFill>
              </a:rPr>
              <a:t> (</a:t>
            </a:r>
            <a:r>
              <a:rPr lang="en-US" sz="2000" b="1" i="1" dirty="0">
                <a:solidFill>
                  <a:schemeClr val="tx1"/>
                </a:solidFill>
              </a:rPr>
              <a:t>demand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 - </a:t>
            </a:r>
            <a:r>
              <a:rPr lang="en-US" sz="2000" b="1" dirty="0" err="1">
                <a:solidFill>
                  <a:schemeClr val="tx1"/>
                </a:solidFill>
              </a:rPr>
              <a:t>Elastisitas</a:t>
            </a:r>
            <a:endParaRPr lang="en-US" sz="2000" b="1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err="1">
                <a:solidFill>
                  <a:srgbClr val="FFFF00"/>
                </a:solidFill>
              </a:rPr>
              <a:t>Perilaku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Produsen</a:t>
            </a:r>
            <a:endParaRPr lang="en-US" sz="2400" b="1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 - </a:t>
            </a:r>
            <a:r>
              <a:rPr lang="en-US" sz="2000" b="1" dirty="0" err="1">
                <a:solidFill>
                  <a:schemeClr val="tx1"/>
                </a:solidFill>
              </a:rPr>
              <a:t>Teori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Produksi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 - </a:t>
            </a:r>
            <a:r>
              <a:rPr lang="en-US" sz="2000" b="1" dirty="0" err="1">
                <a:solidFill>
                  <a:schemeClr val="tx1"/>
                </a:solidFill>
              </a:rPr>
              <a:t>Biaya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Produksi</a:t>
            </a:r>
            <a:endParaRPr lang="en-US" sz="20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 - </a:t>
            </a:r>
            <a:r>
              <a:rPr lang="en-US" sz="2000" b="1" i="1" dirty="0">
                <a:solidFill>
                  <a:schemeClr val="tx1"/>
                </a:solidFill>
              </a:rPr>
              <a:t>Maximize Profit</a:t>
            </a: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 - </a:t>
            </a:r>
            <a:r>
              <a:rPr lang="en-US" sz="2000" b="1" dirty="0" err="1">
                <a:solidFill>
                  <a:schemeClr val="tx1"/>
                </a:solidFill>
              </a:rPr>
              <a:t>Penawaran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i="1" dirty="0">
                <a:solidFill>
                  <a:schemeClr val="tx1"/>
                </a:solidFill>
              </a:rPr>
              <a:t>(supply)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err="1">
                <a:solidFill>
                  <a:srgbClr val="FFFF00"/>
                </a:solidFill>
              </a:rPr>
              <a:t>Mekanisme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Pasar</a:t>
            </a:r>
            <a:endParaRPr lang="en-US" sz="2400" b="1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err="1">
                <a:solidFill>
                  <a:srgbClr val="FFFF00"/>
                </a:solidFill>
              </a:rPr>
              <a:t>Struktur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Pasar</a:t>
            </a:r>
            <a:endParaRPr lang="en-US" sz="2400" b="1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  <a:defRPr/>
            </a:pP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61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d-ID">
              <a:latin typeface="Gill Sans MT" pitchFamily="34" charset="0"/>
            </a:endParaRPr>
          </a:p>
        </p:txBody>
      </p:sp>
      <p:sp>
        <p:nvSpPr>
          <p:cNvPr id="1190916" name="Rectangle 4"/>
          <p:cNvSpPr>
            <a:spLocks noGrp="1" noChangeArrowheads="1"/>
          </p:cNvSpPr>
          <p:nvPr>
            <p:ph type="title"/>
          </p:nvPr>
        </p:nvSpPr>
        <p:spPr>
          <a:xfrm>
            <a:off x="1014413" y="357188"/>
            <a:ext cx="7772400" cy="80803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4000" dirty="0">
                <a:solidFill>
                  <a:srgbClr val="7A0014"/>
                </a:solidFill>
              </a:rPr>
              <a:t>Analisis Positif versus Normatif</a:t>
            </a:r>
            <a:endParaRPr lang="en-US" sz="4000" dirty="0">
              <a:solidFill>
                <a:srgbClr val="7A0014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1909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27584" y="1428750"/>
            <a:ext cx="7772400" cy="4419600"/>
          </a:xfrm>
          <a:noFill/>
          <a:ln w="50800">
            <a:solidFill>
              <a:srgbClr val="474A81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buClr>
                <a:srgbClr val="F09A0E"/>
              </a:buClr>
              <a:buFont typeface="Monotype Sorts" pitchFamily="2" charset="2"/>
              <a:buChar char="u"/>
            </a:pPr>
            <a:r>
              <a:rPr lang="id-ID" u="sng" dirty="0" smtClean="0">
                <a:solidFill>
                  <a:srgbClr val="B0001D"/>
                </a:solidFill>
              </a:rPr>
              <a:t>Pernyataan Positif</a:t>
            </a:r>
            <a:r>
              <a:rPr lang="en-US" dirty="0" smtClean="0">
                <a:solidFill>
                  <a:srgbClr val="7B00E4"/>
                </a:solidFill>
              </a:rPr>
              <a:t> </a:t>
            </a:r>
            <a:r>
              <a:rPr lang="id-ID" dirty="0" smtClean="0">
                <a:solidFill>
                  <a:srgbClr val="474A81"/>
                </a:solidFill>
              </a:rPr>
              <a:t>adalah </a:t>
            </a:r>
            <a:r>
              <a:rPr lang="en-US" dirty="0" smtClean="0">
                <a:solidFill>
                  <a:srgbClr val="474A81"/>
                </a:solidFill>
              </a:rPr>
              <a:t> </a:t>
            </a:r>
            <a:r>
              <a:rPr lang="id-ID" dirty="0" smtClean="0">
                <a:solidFill>
                  <a:srgbClr val="474A81"/>
                </a:solidFill>
              </a:rPr>
              <a:t>pernyataan yang mencoba menjelaskan dunia sebagaimana adanya</a:t>
            </a:r>
            <a:r>
              <a:rPr lang="en-US" dirty="0" smtClean="0">
                <a:solidFill>
                  <a:srgbClr val="474A81"/>
                </a:solidFill>
              </a:rPr>
              <a:t>.</a:t>
            </a:r>
            <a:endParaRPr lang="en-US" dirty="0" smtClean="0">
              <a:solidFill>
                <a:srgbClr val="474A81"/>
              </a:solidFill>
              <a:latin typeface="Monotype Sorts" pitchFamily="2" charset="2"/>
            </a:endParaRPr>
          </a:p>
          <a:p>
            <a:pPr lvl="1" algn="just" eaLnBrk="1" hangingPunct="1">
              <a:buClr>
                <a:srgbClr val="F09A0E"/>
              </a:buClr>
              <a:buSzPct val="75000"/>
              <a:buFont typeface="Monotype Sorts" pitchFamily="2" charset="2"/>
              <a:buChar char="u"/>
            </a:pPr>
            <a:r>
              <a:rPr lang="id-ID" dirty="0" smtClean="0">
                <a:solidFill>
                  <a:srgbClr val="474A81"/>
                </a:solidFill>
              </a:rPr>
              <a:t>disebut</a:t>
            </a:r>
            <a:r>
              <a:rPr lang="en-US" dirty="0" smtClean="0">
                <a:solidFill>
                  <a:srgbClr val="474A81"/>
                </a:solidFill>
              </a:rPr>
              <a:t> anal</a:t>
            </a:r>
            <a:r>
              <a:rPr lang="id-ID" dirty="0" smtClean="0">
                <a:solidFill>
                  <a:srgbClr val="474A81"/>
                </a:solidFill>
              </a:rPr>
              <a:t>i</a:t>
            </a:r>
            <a:r>
              <a:rPr lang="en-US" dirty="0" smtClean="0">
                <a:solidFill>
                  <a:srgbClr val="474A81"/>
                </a:solidFill>
              </a:rPr>
              <a:t>sis</a:t>
            </a:r>
            <a:r>
              <a:rPr lang="id-ID" dirty="0" smtClean="0">
                <a:solidFill>
                  <a:srgbClr val="474A81"/>
                </a:solidFill>
              </a:rPr>
              <a:t> deskriptif</a:t>
            </a:r>
          </a:p>
          <a:p>
            <a:pPr marL="393192" lvl="1" indent="0" algn="just" eaLnBrk="1" hangingPunct="1">
              <a:buClr>
                <a:srgbClr val="F09A0E"/>
              </a:buClr>
              <a:buSzPct val="75000"/>
              <a:buNone/>
            </a:pPr>
            <a:endParaRPr lang="en-US" dirty="0" smtClean="0"/>
          </a:p>
          <a:p>
            <a:pPr algn="just" eaLnBrk="1" hangingPunct="1">
              <a:buClr>
                <a:srgbClr val="F09A0E"/>
              </a:buClr>
              <a:buFont typeface="Monotype Sorts" pitchFamily="2" charset="2"/>
              <a:buChar char="u"/>
            </a:pPr>
            <a:r>
              <a:rPr lang="id-ID" u="sng" dirty="0" smtClean="0">
                <a:solidFill>
                  <a:srgbClr val="B0001D"/>
                </a:solidFill>
              </a:rPr>
              <a:t>Pernyataan Normatif</a:t>
            </a:r>
            <a:r>
              <a:rPr lang="en-US" dirty="0" smtClean="0"/>
              <a:t> </a:t>
            </a:r>
            <a:r>
              <a:rPr lang="id-ID" dirty="0" smtClean="0">
                <a:solidFill>
                  <a:srgbClr val="474A81"/>
                </a:solidFill>
              </a:rPr>
              <a:t>adalah</a:t>
            </a:r>
            <a:r>
              <a:rPr lang="en-US" dirty="0" smtClean="0">
                <a:solidFill>
                  <a:srgbClr val="474A81"/>
                </a:solidFill>
              </a:rPr>
              <a:t> </a:t>
            </a:r>
            <a:r>
              <a:rPr lang="id-ID" dirty="0" smtClean="0">
                <a:solidFill>
                  <a:srgbClr val="474A81"/>
                </a:solidFill>
              </a:rPr>
              <a:t>pernyataan</a:t>
            </a:r>
            <a:r>
              <a:rPr lang="en-US" dirty="0" smtClean="0">
                <a:solidFill>
                  <a:srgbClr val="474A81"/>
                </a:solidFill>
              </a:rPr>
              <a:t> </a:t>
            </a:r>
            <a:r>
              <a:rPr lang="id-ID" dirty="0" smtClean="0">
                <a:solidFill>
                  <a:srgbClr val="474A81"/>
                </a:solidFill>
              </a:rPr>
              <a:t>yang mencoba menunjukkan dunia seharusnya</a:t>
            </a:r>
            <a:r>
              <a:rPr lang="en-US" dirty="0" smtClean="0">
                <a:solidFill>
                  <a:srgbClr val="474A81"/>
                </a:solidFill>
              </a:rPr>
              <a:t>.</a:t>
            </a:r>
            <a:endParaRPr lang="en-US" dirty="0" smtClean="0">
              <a:solidFill>
                <a:srgbClr val="474A81"/>
              </a:solidFill>
              <a:latin typeface="Monotype Sorts" pitchFamily="2" charset="2"/>
            </a:endParaRPr>
          </a:p>
          <a:p>
            <a:pPr lvl="1" algn="just" eaLnBrk="1" hangingPunct="1">
              <a:buClr>
                <a:srgbClr val="F09A0E"/>
              </a:buClr>
              <a:buSzPct val="75000"/>
              <a:buFont typeface="Monotype Sorts" pitchFamily="2" charset="2"/>
              <a:buChar char="u"/>
            </a:pPr>
            <a:r>
              <a:rPr lang="id-ID" dirty="0" smtClean="0">
                <a:solidFill>
                  <a:srgbClr val="474A81"/>
                </a:solidFill>
              </a:rPr>
              <a:t>disebut</a:t>
            </a:r>
            <a:r>
              <a:rPr lang="en-US" i="1" dirty="0" smtClean="0">
                <a:solidFill>
                  <a:srgbClr val="474A81"/>
                </a:solidFill>
              </a:rPr>
              <a:t> </a:t>
            </a:r>
            <a:r>
              <a:rPr lang="en-US" dirty="0" smtClean="0">
                <a:solidFill>
                  <a:srgbClr val="474A81"/>
                </a:solidFill>
              </a:rPr>
              <a:t>anal</a:t>
            </a:r>
            <a:r>
              <a:rPr lang="id-ID" dirty="0" smtClean="0">
                <a:solidFill>
                  <a:srgbClr val="474A81"/>
                </a:solidFill>
              </a:rPr>
              <a:t>i</a:t>
            </a:r>
            <a:r>
              <a:rPr lang="en-US" dirty="0" smtClean="0">
                <a:solidFill>
                  <a:srgbClr val="474A81"/>
                </a:solidFill>
              </a:rPr>
              <a:t>sis</a:t>
            </a:r>
            <a:r>
              <a:rPr lang="id-ID" dirty="0" smtClean="0">
                <a:solidFill>
                  <a:srgbClr val="474A81"/>
                </a:solidFill>
              </a:rPr>
              <a:t> preskriptif</a:t>
            </a:r>
            <a:endParaRPr lang="en-US" dirty="0" smtClean="0">
              <a:solidFill>
                <a:srgbClr val="660066"/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96188" y="6165850"/>
            <a:ext cx="862012" cy="457200"/>
          </a:xfrm>
        </p:spPr>
        <p:txBody>
          <a:bodyPr/>
          <a:lstStyle/>
          <a:p>
            <a:pPr algn="r">
              <a:defRPr/>
            </a:pPr>
            <a:fld id="{0C51E378-173C-4FCB-8C53-7A81A877D187}" type="slidenum">
              <a:rPr lang="en-US"/>
              <a:pPr algn="r">
                <a:defRPr/>
              </a:pPr>
              <a:t>26</a:t>
            </a:fld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840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0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0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90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90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90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90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90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90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0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0917" grpId="0" build="p" bldLvl="2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reeform 2"/>
          <p:cNvSpPr>
            <a:spLocks/>
          </p:cNvSpPr>
          <p:nvPr/>
        </p:nvSpPr>
        <p:spPr bwMode="auto">
          <a:xfrm>
            <a:off x="1524000" y="2205038"/>
            <a:ext cx="4443413" cy="3810000"/>
          </a:xfrm>
          <a:custGeom>
            <a:avLst/>
            <a:gdLst>
              <a:gd name="T0" fmla="*/ 2147483647 w 2799"/>
              <a:gd name="T1" fmla="*/ 2147483647 h 2366"/>
              <a:gd name="T2" fmla="*/ 2147483647 w 2799"/>
              <a:gd name="T3" fmla="*/ 2147483647 h 2366"/>
              <a:gd name="T4" fmla="*/ 2147483647 w 2799"/>
              <a:gd name="T5" fmla="*/ 2147483647 h 2366"/>
              <a:gd name="T6" fmla="*/ 2147483647 w 2799"/>
              <a:gd name="T7" fmla="*/ 2147483647 h 2366"/>
              <a:gd name="T8" fmla="*/ 2147483647 w 2799"/>
              <a:gd name="T9" fmla="*/ 2147483647 h 2366"/>
              <a:gd name="T10" fmla="*/ 2147483647 w 2799"/>
              <a:gd name="T11" fmla="*/ 2147483647 h 2366"/>
              <a:gd name="T12" fmla="*/ 2147483647 w 2799"/>
              <a:gd name="T13" fmla="*/ 2147483647 h 2366"/>
              <a:gd name="T14" fmla="*/ 2147483647 w 2799"/>
              <a:gd name="T15" fmla="*/ 2147483647 h 2366"/>
              <a:gd name="T16" fmla="*/ 0 w 2799"/>
              <a:gd name="T17" fmla="*/ 0 h 2366"/>
              <a:gd name="T18" fmla="*/ 0 w 2799"/>
              <a:gd name="T19" fmla="*/ 2147483647 h 2366"/>
              <a:gd name="T20" fmla="*/ 0 w 2799"/>
              <a:gd name="T21" fmla="*/ 2147483647 h 2366"/>
              <a:gd name="T22" fmla="*/ 0 w 2799"/>
              <a:gd name="T23" fmla="*/ 2147483647 h 2366"/>
              <a:gd name="T24" fmla="*/ 0 w 2799"/>
              <a:gd name="T25" fmla="*/ 2147483647 h 2366"/>
              <a:gd name="T26" fmla="*/ 2147483647 w 2799"/>
              <a:gd name="T27" fmla="*/ 2147483647 h 23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799"/>
              <a:gd name="T43" fmla="*/ 0 h 2366"/>
              <a:gd name="T44" fmla="*/ 2799 w 2799"/>
              <a:gd name="T45" fmla="*/ 2366 h 23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799" h="2366">
                <a:moveTo>
                  <a:pt x="2798" y="2365"/>
                </a:moveTo>
                <a:lnTo>
                  <a:pt x="2659" y="1853"/>
                </a:lnTo>
                <a:lnTo>
                  <a:pt x="2464" y="1411"/>
                </a:lnTo>
                <a:lnTo>
                  <a:pt x="2199" y="1037"/>
                </a:lnTo>
                <a:lnTo>
                  <a:pt x="1879" y="733"/>
                </a:lnTo>
                <a:lnTo>
                  <a:pt x="1517" y="470"/>
                </a:lnTo>
                <a:lnTo>
                  <a:pt x="1072" y="263"/>
                </a:lnTo>
                <a:lnTo>
                  <a:pt x="571" y="111"/>
                </a:lnTo>
                <a:lnTo>
                  <a:pt x="0" y="0"/>
                </a:lnTo>
                <a:lnTo>
                  <a:pt x="0" y="374"/>
                </a:lnTo>
                <a:lnTo>
                  <a:pt x="0" y="1176"/>
                </a:lnTo>
                <a:lnTo>
                  <a:pt x="0" y="1991"/>
                </a:lnTo>
                <a:lnTo>
                  <a:pt x="0" y="2365"/>
                </a:lnTo>
                <a:lnTo>
                  <a:pt x="2798" y="2365"/>
                </a:lnTo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id-ID">
              <a:latin typeface="Gill Sans MT" pitchFamily="34" charset="0"/>
            </a:endParaRPr>
          </a:p>
        </p:txBody>
      </p:sp>
      <p:sp>
        <p:nvSpPr>
          <p:cNvPr id="1180675" name="Rectangle 3"/>
          <p:cNvSpPr>
            <a:spLocks noGrp="1" noChangeArrowheads="1"/>
          </p:cNvSpPr>
          <p:nvPr>
            <p:ph type="title"/>
          </p:nvPr>
        </p:nvSpPr>
        <p:spPr>
          <a:xfrm>
            <a:off x="1000125" y="244475"/>
            <a:ext cx="7772400" cy="7556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4000" dirty="0" smtClean="0">
                <a:solidFill>
                  <a:srgbClr val="7A0014"/>
                </a:solidFill>
              </a:rPr>
              <a:t>Konsep Biaya Imbangan</a:t>
            </a:r>
            <a:br>
              <a:rPr lang="id-ID" sz="4000" dirty="0" smtClean="0">
                <a:solidFill>
                  <a:srgbClr val="7A0014"/>
                </a:solidFill>
              </a:rPr>
            </a:br>
            <a:r>
              <a:rPr lang="id-ID" sz="4000" dirty="0" smtClean="0">
                <a:solidFill>
                  <a:srgbClr val="7A0014"/>
                </a:solidFill>
              </a:rPr>
              <a:t>Kurva </a:t>
            </a:r>
            <a:r>
              <a:rPr lang="id-ID" sz="4000" dirty="0">
                <a:solidFill>
                  <a:srgbClr val="7A0014"/>
                </a:solidFill>
              </a:rPr>
              <a:t>Kemungkinan </a:t>
            </a:r>
            <a:r>
              <a:rPr lang="id-ID" sz="4000" dirty="0" smtClean="0">
                <a:solidFill>
                  <a:srgbClr val="7A0014"/>
                </a:solidFill>
              </a:rPr>
              <a:t>Produksi_KKP</a:t>
            </a:r>
            <a:endParaRPr lang="en-US" sz="4000" dirty="0">
              <a:solidFill>
                <a:srgbClr val="7A0014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48132" name="Freeform 4"/>
          <p:cNvSpPr>
            <a:spLocks/>
          </p:cNvSpPr>
          <p:nvPr/>
        </p:nvSpPr>
        <p:spPr bwMode="auto">
          <a:xfrm>
            <a:off x="1524000" y="2205038"/>
            <a:ext cx="4443413" cy="3756025"/>
          </a:xfrm>
          <a:custGeom>
            <a:avLst/>
            <a:gdLst>
              <a:gd name="T0" fmla="*/ 2147483647 w 2799"/>
              <a:gd name="T1" fmla="*/ 2147483647 h 2366"/>
              <a:gd name="T2" fmla="*/ 2147483647 w 2799"/>
              <a:gd name="T3" fmla="*/ 2147483647 h 2366"/>
              <a:gd name="T4" fmla="*/ 2147483647 w 2799"/>
              <a:gd name="T5" fmla="*/ 2147483647 h 2366"/>
              <a:gd name="T6" fmla="*/ 2147483647 w 2799"/>
              <a:gd name="T7" fmla="*/ 2147483647 h 2366"/>
              <a:gd name="T8" fmla="*/ 2147483647 w 2799"/>
              <a:gd name="T9" fmla="*/ 2147483647 h 2366"/>
              <a:gd name="T10" fmla="*/ 2147483647 w 2799"/>
              <a:gd name="T11" fmla="*/ 2147483647 h 2366"/>
              <a:gd name="T12" fmla="*/ 2147483647 w 2799"/>
              <a:gd name="T13" fmla="*/ 2147483647 h 2366"/>
              <a:gd name="T14" fmla="*/ 2147483647 w 2799"/>
              <a:gd name="T15" fmla="*/ 2147483647 h 2366"/>
              <a:gd name="T16" fmla="*/ 0 w 2799"/>
              <a:gd name="T17" fmla="*/ 0 h 236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799"/>
              <a:gd name="T28" fmla="*/ 0 h 2366"/>
              <a:gd name="T29" fmla="*/ 2799 w 2799"/>
              <a:gd name="T30" fmla="*/ 2366 h 236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799" h="2366">
                <a:moveTo>
                  <a:pt x="2798" y="2365"/>
                </a:moveTo>
                <a:lnTo>
                  <a:pt x="2659" y="1853"/>
                </a:lnTo>
                <a:lnTo>
                  <a:pt x="2464" y="1411"/>
                </a:lnTo>
                <a:lnTo>
                  <a:pt x="2199" y="1037"/>
                </a:lnTo>
                <a:lnTo>
                  <a:pt x="1879" y="733"/>
                </a:lnTo>
                <a:lnTo>
                  <a:pt x="1517" y="470"/>
                </a:lnTo>
                <a:lnTo>
                  <a:pt x="1072" y="263"/>
                </a:lnTo>
                <a:lnTo>
                  <a:pt x="571" y="111"/>
                </a:ln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0000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d-ID">
              <a:latin typeface="Gill Sans MT" pitchFamily="34" charset="0"/>
            </a:endParaRPr>
          </a:p>
        </p:txBody>
      </p:sp>
      <p:sp>
        <p:nvSpPr>
          <p:cNvPr id="48133" name="Freeform 5"/>
          <p:cNvSpPr>
            <a:spLocks/>
          </p:cNvSpPr>
          <p:nvPr/>
        </p:nvSpPr>
        <p:spPr bwMode="auto">
          <a:xfrm>
            <a:off x="1524000" y="1196975"/>
            <a:ext cx="6477000" cy="4789488"/>
          </a:xfrm>
          <a:custGeom>
            <a:avLst/>
            <a:gdLst>
              <a:gd name="T0" fmla="*/ 0 w 4080"/>
              <a:gd name="T1" fmla="*/ 0 h 3017"/>
              <a:gd name="T2" fmla="*/ 0 w 4080"/>
              <a:gd name="T3" fmla="*/ 2147483647 h 3017"/>
              <a:gd name="T4" fmla="*/ 2147483647 w 4080"/>
              <a:gd name="T5" fmla="*/ 2147483647 h 3017"/>
              <a:gd name="T6" fmla="*/ 0 60000 65536"/>
              <a:gd name="T7" fmla="*/ 0 60000 65536"/>
              <a:gd name="T8" fmla="*/ 0 60000 65536"/>
              <a:gd name="T9" fmla="*/ 0 w 4080"/>
              <a:gd name="T10" fmla="*/ 0 h 3017"/>
              <a:gd name="T11" fmla="*/ 4080 w 4080"/>
              <a:gd name="T12" fmla="*/ 3017 h 30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080" h="3017">
                <a:moveTo>
                  <a:pt x="0" y="0"/>
                </a:moveTo>
                <a:lnTo>
                  <a:pt x="0" y="3016"/>
                </a:lnTo>
                <a:lnTo>
                  <a:pt x="4079" y="3016"/>
                </a:lnTo>
              </a:path>
            </a:pathLst>
          </a:custGeom>
          <a:noFill/>
          <a:ln w="28575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d-ID">
              <a:latin typeface="Gill Sans MT" pitchFamily="34" charset="0"/>
            </a:endParaRP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152400" y="1196975"/>
            <a:ext cx="10795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id-ID" b="1">
                <a:solidFill>
                  <a:srgbClr val="000000"/>
                </a:solidFill>
              </a:rPr>
              <a:t>Jumlah</a:t>
            </a:r>
          </a:p>
          <a:p>
            <a:r>
              <a:rPr lang="id-ID" b="1">
                <a:solidFill>
                  <a:srgbClr val="000000"/>
                </a:solidFill>
              </a:rPr>
              <a:t>Produksi</a:t>
            </a:r>
          </a:p>
          <a:p>
            <a:r>
              <a:rPr lang="id-ID" b="1">
                <a:solidFill>
                  <a:srgbClr val="000000"/>
                </a:solidFill>
              </a:rPr>
              <a:t>Komputer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7391400" y="5949950"/>
            <a:ext cx="1752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id-ID" b="1">
                <a:solidFill>
                  <a:srgbClr val="000000"/>
                </a:solidFill>
              </a:rPr>
              <a:t>Jumlah Produksi Mobil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884238" y="2133600"/>
            <a:ext cx="571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3,000</a:t>
            </a:r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884238" y="4581525"/>
            <a:ext cx="571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1,000</a:t>
            </a:r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884238" y="3357563"/>
            <a:ext cx="571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2,000</a:t>
            </a:r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884238" y="2997200"/>
            <a:ext cx="571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2,200</a:t>
            </a:r>
          </a:p>
        </p:txBody>
      </p:sp>
      <p:sp>
        <p:nvSpPr>
          <p:cNvPr id="48140" name="Rectangle 12"/>
          <p:cNvSpPr>
            <a:spLocks noChangeArrowheads="1"/>
          </p:cNvSpPr>
          <p:nvPr/>
        </p:nvSpPr>
        <p:spPr bwMode="auto">
          <a:xfrm>
            <a:off x="4800600" y="3284538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48141" name="Rectangle 13"/>
          <p:cNvSpPr>
            <a:spLocks noChangeArrowheads="1"/>
          </p:cNvSpPr>
          <p:nvPr/>
        </p:nvSpPr>
        <p:spPr bwMode="auto">
          <a:xfrm>
            <a:off x="4572000" y="6021388"/>
            <a:ext cx="381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700</a:t>
            </a:r>
          </a:p>
        </p:txBody>
      </p:sp>
      <p:sp>
        <p:nvSpPr>
          <p:cNvPr id="48142" name="Rectangle 14"/>
          <p:cNvSpPr>
            <a:spLocks noChangeArrowheads="1"/>
          </p:cNvSpPr>
          <p:nvPr/>
        </p:nvSpPr>
        <p:spPr bwMode="auto">
          <a:xfrm>
            <a:off x="4022725" y="6021388"/>
            <a:ext cx="381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600</a:t>
            </a:r>
          </a:p>
        </p:txBody>
      </p:sp>
      <p:sp>
        <p:nvSpPr>
          <p:cNvPr id="48143" name="Rectangle 15"/>
          <p:cNvSpPr>
            <a:spLocks noChangeArrowheads="1"/>
          </p:cNvSpPr>
          <p:nvPr/>
        </p:nvSpPr>
        <p:spPr bwMode="auto">
          <a:xfrm>
            <a:off x="2673350" y="6021388"/>
            <a:ext cx="381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300</a:t>
            </a:r>
          </a:p>
        </p:txBody>
      </p:sp>
      <p:sp>
        <p:nvSpPr>
          <p:cNvPr id="48144" name="Rectangle 16"/>
          <p:cNvSpPr>
            <a:spLocks noChangeArrowheads="1"/>
          </p:cNvSpPr>
          <p:nvPr/>
        </p:nvSpPr>
        <p:spPr bwMode="auto">
          <a:xfrm>
            <a:off x="1325563" y="6021388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48145" name="Rectangle 17"/>
          <p:cNvSpPr>
            <a:spLocks noChangeArrowheads="1"/>
          </p:cNvSpPr>
          <p:nvPr/>
        </p:nvSpPr>
        <p:spPr bwMode="auto">
          <a:xfrm>
            <a:off x="5700713" y="6021388"/>
            <a:ext cx="571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1,000</a:t>
            </a:r>
          </a:p>
        </p:txBody>
      </p:sp>
      <p:sp>
        <p:nvSpPr>
          <p:cNvPr id="48146" name="Line 18"/>
          <p:cNvSpPr>
            <a:spLocks noChangeShapeType="1"/>
          </p:cNvSpPr>
          <p:nvPr/>
        </p:nvSpPr>
        <p:spPr bwMode="auto">
          <a:xfrm>
            <a:off x="1524000" y="3500438"/>
            <a:ext cx="31242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48147" name="Line 19"/>
          <p:cNvSpPr>
            <a:spLocks noChangeShapeType="1"/>
          </p:cNvSpPr>
          <p:nvPr/>
        </p:nvSpPr>
        <p:spPr bwMode="auto">
          <a:xfrm>
            <a:off x="4648200" y="3500438"/>
            <a:ext cx="0" cy="25146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48148" name="Line 20"/>
          <p:cNvSpPr>
            <a:spLocks noChangeShapeType="1"/>
          </p:cNvSpPr>
          <p:nvPr/>
        </p:nvSpPr>
        <p:spPr bwMode="auto">
          <a:xfrm>
            <a:off x="1524000" y="4724400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48149" name="Line 21"/>
          <p:cNvSpPr>
            <a:spLocks noChangeShapeType="1"/>
          </p:cNvSpPr>
          <p:nvPr/>
        </p:nvSpPr>
        <p:spPr bwMode="auto">
          <a:xfrm>
            <a:off x="2819400" y="4724400"/>
            <a:ext cx="0" cy="12954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48150" name="Freeform 22"/>
          <p:cNvSpPr>
            <a:spLocks/>
          </p:cNvSpPr>
          <p:nvPr/>
        </p:nvSpPr>
        <p:spPr bwMode="auto">
          <a:xfrm>
            <a:off x="2743200" y="4652963"/>
            <a:ext cx="111125" cy="131762"/>
          </a:xfrm>
          <a:custGeom>
            <a:avLst/>
            <a:gdLst>
              <a:gd name="T0" fmla="*/ 2147483647 w 70"/>
              <a:gd name="T1" fmla="*/ 2147483647 h 83"/>
              <a:gd name="T2" fmla="*/ 2147483647 w 70"/>
              <a:gd name="T3" fmla="*/ 2147483647 h 83"/>
              <a:gd name="T4" fmla="*/ 2147483647 w 70"/>
              <a:gd name="T5" fmla="*/ 2147483647 h 83"/>
              <a:gd name="T6" fmla="*/ 2147483647 w 70"/>
              <a:gd name="T7" fmla="*/ 2147483647 h 83"/>
              <a:gd name="T8" fmla="*/ 2147483647 w 70"/>
              <a:gd name="T9" fmla="*/ 2147483647 h 83"/>
              <a:gd name="T10" fmla="*/ 2147483647 w 70"/>
              <a:gd name="T11" fmla="*/ 2147483647 h 83"/>
              <a:gd name="T12" fmla="*/ 2147483647 w 70"/>
              <a:gd name="T13" fmla="*/ 0 h 83"/>
              <a:gd name="T14" fmla="*/ 2147483647 w 70"/>
              <a:gd name="T15" fmla="*/ 2147483647 h 83"/>
              <a:gd name="T16" fmla="*/ 0 w 70"/>
              <a:gd name="T17" fmla="*/ 2147483647 h 83"/>
              <a:gd name="T18" fmla="*/ 0 w 70"/>
              <a:gd name="T19" fmla="*/ 2147483647 h 83"/>
              <a:gd name="T20" fmla="*/ 0 w 70"/>
              <a:gd name="T21" fmla="*/ 2147483647 h 83"/>
              <a:gd name="T22" fmla="*/ 2147483647 w 70"/>
              <a:gd name="T23" fmla="*/ 2147483647 h 83"/>
              <a:gd name="T24" fmla="*/ 2147483647 w 70"/>
              <a:gd name="T25" fmla="*/ 2147483647 h 8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0"/>
              <a:gd name="T40" fmla="*/ 0 h 83"/>
              <a:gd name="T41" fmla="*/ 70 w 70"/>
              <a:gd name="T42" fmla="*/ 83 h 8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0" h="83">
                <a:moveTo>
                  <a:pt x="28" y="82"/>
                </a:moveTo>
                <a:lnTo>
                  <a:pt x="55" y="68"/>
                </a:lnTo>
                <a:lnTo>
                  <a:pt x="69" y="55"/>
                </a:lnTo>
                <a:lnTo>
                  <a:pt x="69" y="41"/>
                </a:lnTo>
                <a:lnTo>
                  <a:pt x="69" y="27"/>
                </a:lnTo>
                <a:lnTo>
                  <a:pt x="55" y="14"/>
                </a:lnTo>
                <a:lnTo>
                  <a:pt x="28" y="0"/>
                </a:lnTo>
                <a:lnTo>
                  <a:pt x="14" y="14"/>
                </a:lnTo>
                <a:lnTo>
                  <a:pt x="0" y="27"/>
                </a:lnTo>
                <a:lnTo>
                  <a:pt x="0" y="41"/>
                </a:lnTo>
                <a:lnTo>
                  <a:pt x="0" y="55"/>
                </a:lnTo>
                <a:lnTo>
                  <a:pt x="14" y="68"/>
                </a:lnTo>
                <a:lnTo>
                  <a:pt x="28" y="82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id-ID">
              <a:latin typeface="Gill Sans MT" pitchFamily="34" charset="0"/>
            </a:endParaRPr>
          </a:p>
        </p:txBody>
      </p:sp>
      <p:sp>
        <p:nvSpPr>
          <p:cNvPr id="48151" name="Freeform 23"/>
          <p:cNvSpPr>
            <a:spLocks/>
          </p:cNvSpPr>
          <p:nvPr/>
        </p:nvSpPr>
        <p:spPr bwMode="auto">
          <a:xfrm>
            <a:off x="4572000" y="3429000"/>
            <a:ext cx="152400" cy="152400"/>
          </a:xfrm>
          <a:custGeom>
            <a:avLst/>
            <a:gdLst>
              <a:gd name="T0" fmla="*/ 2147483647 w 70"/>
              <a:gd name="T1" fmla="*/ 2147483647 h 83"/>
              <a:gd name="T2" fmla="*/ 2147483647 w 70"/>
              <a:gd name="T3" fmla="*/ 2147483647 h 83"/>
              <a:gd name="T4" fmla="*/ 2147483647 w 70"/>
              <a:gd name="T5" fmla="*/ 2147483647 h 83"/>
              <a:gd name="T6" fmla="*/ 2147483647 w 70"/>
              <a:gd name="T7" fmla="*/ 2147483647 h 83"/>
              <a:gd name="T8" fmla="*/ 2147483647 w 70"/>
              <a:gd name="T9" fmla="*/ 2147483647 h 83"/>
              <a:gd name="T10" fmla="*/ 2147483647 w 70"/>
              <a:gd name="T11" fmla="*/ 2147483647 h 83"/>
              <a:gd name="T12" fmla="*/ 2147483647 w 70"/>
              <a:gd name="T13" fmla="*/ 0 h 83"/>
              <a:gd name="T14" fmla="*/ 2147483647 w 70"/>
              <a:gd name="T15" fmla="*/ 2147483647 h 83"/>
              <a:gd name="T16" fmla="*/ 0 w 70"/>
              <a:gd name="T17" fmla="*/ 2147483647 h 83"/>
              <a:gd name="T18" fmla="*/ 0 w 70"/>
              <a:gd name="T19" fmla="*/ 2147483647 h 83"/>
              <a:gd name="T20" fmla="*/ 0 w 70"/>
              <a:gd name="T21" fmla="*/ 2147483647 h 83"/>
              <a:gd name="T22" fmla="*/ 2147483647 w 70"/>
              <a:gd name="T23" fmla="*/ 2147483647 h 83"/>
              <a:gd name="T24" fmla="*/ 2147483647 w 70"/>
              <a:gd name="T25" fmla="*/ 2147483647 h 8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0"/>
              <a:gd name="T40" fmla="*/ 0 h 83"/>
              <a:gd name="T41" fmla="*/ 70 w 70"/>
              <a:gd name="T42" fmla="*/ 83 h 8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0" h="83">
                <a:moveTo>
                  <a:pt x="28" y="82"/>
                </a:moveTo>
                <a:lnTo>
                  <a:pt x="55" y="68"/>
                </a:lnTo>
                <a:lnTo>
                  <a:pt x="69" y="55"/>
                </a:lnTo>
                <a:lnTo>
                  <a:pt x="69" y="41"/>
                </a:lnTo>
                <a:lnTo>
                  <a:pt x="69" y="27"/>
                </a:lnTo>
                <a:lnTo>
                  <a:pt x="55" y="14"/>
                </a:lnTo>
                <a:lnTo>
                  <a:pt x="28" y="0"/>
                </a:lnTo>
                <a:lnTo>
                  <a:pt x="14" y="14"/>
                </a:lnTo>
                <a:lnTo>
                  <a:pt x="0" y="27"/>
                </a:lnTo>
                <a:lnTo>
                  <a:pt x="0" y="41"/>
                </a:lnTo>
                <a:lnTo>
                  <a:pt x="0" y="55"/>
                </a:lnTo>
                <a:lnTo>
                  <a:pt x="14" y="68"/>
                </a:lnTo>
                <a:lnTo>
                  <a:pt x="28" y="82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id-ID">
              <a:latin typeface="Gill Sans MT" pitchFamily="34" charset="0"/>
            </a:endParaRPr>
          </a:p>
        </p:txBody>
      </p:sp>
      <p:sp>
        <p:nvSpPr>
          <p:cNvPr id="48152" name="Rectangle 24"/>
          <p:cNvSpPr>
            <a:spLocks noChangeArrowheads="1"/>
          </p:cNvSpPr>
          <p:nvPr/>
        </p:nvSpPr>
        <p:spPr bwMode="auto">
          <a:xfrm>
            <a:off x="2895600" y="4365625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48153" name="Line 25"/>
          <p:cNvSpPr>
            <a:spLocks noChangeShapeType="1"/>
          </p:cNvSpPr>
          <p:nvPr/>
        </p:nvSpPr>
        <p:spPr bwMode="auto">
          <a:xfrm>
            <a:off x="1524000" y="3213100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48154" name="Line 26"/>
          <p:cNvSpPr>
            <a:spLocks noChangeShapeType="1"/>
          </p:cNvSpPr>
          <p:nvPr/>
        </p:nvSpPr>
        <p:spPr bwMode="auto">
          <a:xfrm>
            <a:off x="4267200" y="3213100"/>
            <a:ext cx="0" cy="28194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48155" name="Freeform 27"/>
          <p:cNvSpPr>
            <a:spLocks/>
          </p:cNvSpPr>
          <p:nvPr/>
        </p:nvSpPr>
        <p:spPr bwMode="auto">
          <a:xfrm>
            <a:off x="4191000" y="3068638"/>
            <a:ext cx="152400" cy="152400"/>
          </a:xfrm>
          <a:custGeom>
            <a:avLst/>
            <a:gdLst>
              <a:gd name="T0" fmla="*/ 2147483647 w 70"/>
              <a:gd name="T1" fmla="*/ 2147483647 h 83"/>
              <a:gd name="T2" fmla="*/ 2147483647 w 70"/>
              <a:gd name="T3" fmla="*/ 2147483647 h 83"/>
              <a:gd name="T4" fmla="*/ 2147483647 w 70"/>
              <a:gd name="T5" fmla="*/ 2147483647 h 83"/>
              <a:gd name="T6" fmla="*/ 2147483647 w 70"/>
              <a:gd name="T7" fmla="*/ 2147483647 h 83"/>
              <a:gd name="T8" fmla="*/ 2147483647 w 70"/>
              <a:gd name="T9" fmla="*/ 2147483647 h 83"/>
              <a:gd name="T10" fmla="*/ 2147483647 w 70"/>
              <a:gd name="T11" fmla="*/ 2147483647 h 83"/>
              <a:gd name="T12" fmla="*/ 2147483647 w 70"/>
              <a:gd name="T13" fmla="*/ 0 h 83"/>
              <a:gd name="T14" fmla="*/ 2147483647 w 70"/>
              <a:gd name="T15" fmla="*/ 2147483647 h 83"/>
              <a:gd name="T16" fmla="*/ 0 w 70"/>
              <a:gd name="T17" fmla="*/ 2147483647 h 83"/>
              <a:gd name="T18" fmla="*/ 0 w 70"/>
              <a:gd name="T19" fmla="*/ 2147483647 h 83"/>
              <a:gd name="T20" fmla="*/ 0 w 70"/>
              <a:gd name="T21" fmla="*/ 2147483647 h 83"/>
              <a:gd name="T22" fmla="*/ 2147483647 w 70"/>
              <a:gd name="T23" fmla="*/ 2147483647 h 83"/>
              <a:gd name="T24" fmla="*/ 2147483647 w 70"/>
              <a:gd name="T25" fmla="*/ 2147483647 h 8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0"/>
              <a:gd name="T40" fmla="*/ 0 h 83"/>
              <a:gd name="T41" fmla="*/ 70 w 70"/>
              <a:gd name="T42" fmla="*/ 83 h 8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0" h="83">
                <a:moveTo>
                  <a:pt x="28" y="82"/>
                </a:moveTo>
                <a:lnTo>
                  <a:pt x="55" y="68"/>
                </a:lnTo>
                <a:lnTo>
                  <a:pt x="69" y="55"/>
                </a:lnTo>
                <a:lnTo>
                  <a:pt x="69" y="41"/>
                </a:lnTo>
                <a:lnTo>
                  <a:pt x="69" y="27"/>
                </a:lnTo>
                <a:lnTo>
                  <a:pt x="55" y="14"/>
                </a:lnTo>
                <a:lnTo>
                  <a:pt x="28" y="0"/>
                </a:lnTo>
                <a:lnTo>
                  <a:pt x="14" y="14"/>
                </a:lnTo>
                <a:lnTo>
                  <a:pt x="0" y="27"/>
                </a:lnTo>
                <a:lnTo>
                  <a:pt x="0" y="41"/>
                </a:lnTo>
                <a:lnTo>
                  <a:pt x="0" y="55"/>
                </a:lnTo>
                <a:lnTo>
                  <a:pt x="14" y="68"/>
                </a:lnTo>
                <a:lnTo>
                  <a:pt x="28" y="82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id-ID">
              <a:latin typeface="Gill Sans MT" pitchFamily="34" charset="0"/>
            </a:endParaRPr>
          </a:p>
        </p:txBody>
      </p:sp>
      <p:sp>
        <p:nvSpPr>
          <p:cNvPr id="48156" name="Freeform 28"/>
          <p:cNvSpPr>
            <a:spLocks/>
          </p:cNvSpPr>
          <p:nvPr/>
        </p:nvSpPr>
        <p:spPr bwMode="auto">
          <a:xfrm>
            <a:off x="5252963" y="2937197"/>
            <a:ext cx="111125" cy="131763"/>
          </a:xfrm>
          <a:custGeom>
            <a:avLst/>
            <a:gdLst>
              <a:gd name="T0" fmla="*/ 2147483647 w 70"/>
              <a:gd name="T1" fmla="*/ 2147483647 h 83"/>
              <a:gd name="T2" fmla="*/ 2147483647 w 70"/>
              <a:gd name="T3" fmla="*/ 2147483647 h 83"/>
              <a:gd name="T4" fmla="*/ 2147483647 w 70"/>
              <a:gd name="T5" fmla="*/ 2147483647 h 83"/>
              <a:gd name="T6" fmla="*/ 2147483647 w 70"/>
              <a:gd name="T7" fmla="*/ 2147483647 h 83"/>
              <a:gd name="T8" fmla="*/ 2147483647 w 70"/>
              <a:gd name="T9" fmla="*/ 2147483647 h 83"/>
              <a:gd name="T10" fmla="*/ 2147483647 w 70"/>
              <a:gd name="T11" fmla="*/ 2147483647 h 83"/>
              <a:gd name="T12" fmla="*/ 2147483647 w 70"/>
              <a:gd name="T13" fmla="*/ 0 h 83"/>
              <a:gd name="T14" fmla="*/ 2147483647 w 70"/>
              <a:gd name="T15" fmla="*/ 2147483647 h 83"/>
              <a:gd name="T16" fmla="*/ 0 w 70"/>
              <a:gd name="T17" fmla="*/ 2147483647 h 83"/>
              <a:gd name="T18" fmla="*/ 0 w 70"/>
              <a:gd name="T19" fmla="*/ 2147483647 h 83"/>
              <a:gd name="T20" fmla="*/ 0 w 70"/>
              <a:gd name="T21" fmla="*/ 2147483647 h 83"/>
              <a:gd name="T22" fmla="*/ 2147483647 w 70"/>
              <a:gd name="T23" fmla="*/ 2147483647 h 83"/>
              <a:gd name="T24" fmla="*/ 2147483647 w 70"/>
              <a:gd name="T25" fmla="*/ 2147483647 h 8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0"/>
              <a:gd name="T40" fmla="*/ 0 h 83"/>
              <a:gd name="T41" fmla="*/ 70 w 70"/>
              <a:gd name="T42" fmla="*/ 83 h 8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0" h="83">
                <a:moveTo>
                  <a:pt x="28" y="82"/>
                </a:moveTo>
                <a:lnTo>
                  <a:pt x="55" y="68"/>
                </a:lnTo>
                <a:lnTo>
                  <a:pt x="69" y="55"/>
                </a:lnTo>
                <a:lnTo>
                  <a:pt x="69" y="41"/>
                </a:lnTo>
                <a:lnTo>
                  <a:pt x="69" y="27"/>
                </a:lnTo>
                <a:lnTo>
                  <a:pt x="55" y="14"/>
                </a:lnTo>
                <a:lnTo>
                  <a:pt x="28" y="0"/>
                </a:lnTo>
                <a:lnTo>
                  <a:pt x="14" y="14"/>
                </a:lnTo>
                <a:lnTo>
                  <a:pt x="0" y="27"/>
                </a:lnTo>
                <a:lnTo>
                  <a:pt x="0" y="41"/>
                </a:lnTo>
                <a:lnTo>
                  <a:pt x="0" y="55"/>
                </a:lnTo>
                <a:lnTo>
                  <a:pt x="14" y="68"/>
                </a:lnTo>
                <a:lnTo>
                  <a:pt x="28" y="82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id-ID">
              <a:latin typeface="Gill Sans MT" pitchFamily="34" charset="0"/>
            </a:endParaRPr>
          </a:p>
        </p:txBody>
      </p:sp>
      <p:sp>
        <p:nvSpPr>
          <p:cNvPr id="48157" name="Rectangle 29"/>
          <p:cNvSpPr>
            <a:spLocks noChangeArrowheads="1"/>
          </p:cNvSpPr>
          <p:nvPr/>
        </p:nvSpPr>
        <p:spPr bwMode="auto">
          <a:xfrm>
            <a:off x="4419600" y="2852738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48158" name="Rectangle 30"/>
          <p:cNvSpPr>
            <a:spLocks noChangeArrowheads="1"/>
          </p:cNvSpPr>
          <p:nvPr/>
        </p:nvSpPr>
        <p:spPr bwMode="auto">
          <a:xfrm>
            <a:off x="5395962" y="2852936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48159" name="Rectangle 31"/>
          <p:cNvSpPr>
            <a:spLocks noChangeArrowheads="1"/>
          </p:cNvSpPr>
          <p:nvPr/>
        </p:nvSpPr>
        <p:spPr bwMode="auto">
          <a:xfrm>
            <a:off x="6096000" y="3644900"/>
            <a:ext cx="6429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id-ID" b="1">
                <a:solidFill>
                  <a:srgbClr val="000000"/>
                </a:solidFill>
                <a:latin typeface="Tahoma" pitchFamily="34" charset="0"/>
              </a:rPr>
              <a:t>Batas</a:t>
            </a:r>
            <a:endParaRPr 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8160" name="Rectangle 32"/>
          <p:cNvSpPr>
            <a:spLocks noChangeArrowheads="1"/>
          </p:cNvSpPr>
          <p:nvPr/>
        </p:nvSpPr>
        <p:spPr bwMode="auto">
          <a:xfrm>
            <a:off x="6084888" y="3933825"/>
            <a:ext cx="15843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id-ID" b="1">
                <a:solidFill>
                  <a:srgbClr val="000000"/>
                </a:solidFill>
                <a:latin typeface="Tahoma" pitchFamily="34" charset="0"/>
              </a:rPr>
              <a:t>Kemungkinan</a:t>
            </a:r>
            <a:endParaRPr 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8161" name="Rectangle 33"/>
          <p:cNvSpPr>
            <a:spLocks noChangeArrowheads="1"/>
          </p:cNvSpPr>
          <p:nvPr/>
        </p:nvSpPr>
        <p:spPr bwMode="auto">
          <a:xfrm>
            <a:off x="6084888" y="4292600"/>
            <a:ext cx="10048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id-ID" b="1">
                <a:solidFill>
                  <a:srgbClr val="000000"/>
                </a:solidFill>
                <a:latin typeface="Tahoma" pitchFamily="34" charset="0"/>
              </a:rPr>
              <a:t>Produksi</a:t>
            </a:r>
            <a:endParaRPr 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8162" name="Line 34"/>
          <p:cNvSpPr>
            <a:spLocks noChangeShapeType="1"/>
          </p:cNvSpPr>
          <p:nvPr/>
        </p:nvSpPr>
        <p:spPr bwMode="auto">
          <a:xfrm flipH="1">
            <a:off x="5410200" y="4005263"/>
            <a:ext cx="609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3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96188" y="6329363"/>
            <a:ext cx="862012" cy="457200"/>
          </a:xfrm>
        </p:spPr>
        <p:txBody>
          <a:bodyPr/>
          <a:lstStyle/>
          <a:p>
            <a:pPr algn="r">
              <a:defRPr/>
            </a:pPr>
            <a:fld id="{8486691D-2559-435C-8914-2A56E3F47E17}" type="slidenum">
              <a:rPr lang="en-US"/>
              <a:pPr algn="r">
                <a:defRPr/>
              </a:pPr>
              <a:t>27</a:t>
            </a:fld>
            <a:endParaRPr lang="en-US" dirty="0"/>
          </a:p>
        </p:txBody>
      </p:sp>
      <p:sp>
        <p:nvSpPr>
          <p:cNvPr id="37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47864" y="1052736"/>
            <a:ext cx="57961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b="1" dirty="0"/>
              <a:t>Kurva Kemungkinan Produksi </a:t>
            </a:r>
            <a:r>
              <a:rPr lang="id-ID" dirty="0"/>
              <a:t>adalah sebuah konsep dalam ekonomi yang menggambarkan berbagai kombinasi produksi yang </a:t>
            </a:r>
            <a:r>
              <a:rPr lang="id-ID" dirty="0" smtClean="0"/>
              <a:t>efisien yang </a:t>
            </a:r>
            <a:r>
              <a:rPr lang="id-ID" dirty="0"/>
              <a:t>mungkin dari dua atau lebih barang atau layanan dalam suatu periode waktu tertentu</a:t>
            </a:r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1539492" y="1900238"/>
            <a:ext cx="1875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id-ID" sz="2000" b="1" dirty="0" smtClean="0">
                <a:solidFill>
                  <a:srgbClr val="000000"/>
                </a:solidFill>
              </a:rPr>
              <a:t>K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39" name="Rectangle 30"/>
          <p:cNvSpPr>
            <a:spLocks noChangeArrowheads="1"/>
          </p:cNvSpPr>
          <p:nvPr/>
        </p:nvSpPr>
        <p:spPr bwMode="auto">
          <a:xfrm>
            <a:off x="6003925" y="5645150"/>
            <a:ext cx="240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id-ID" sz="2000" b="1" dirty="0" smtClean="0">
                <a:solidFill>
                  <a:srgbClr val="000000"/>
                </a:solidFill>
              </a:rPr>
              <a:t>M</a:t>
            </a:r>
            <a:endParaRPr lang="en-US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4844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420656"/>
          </a:xfrm>
        </p:spPr>
        <p:txBody>
          <a:bodyPr>
            <a:noAutofit/>
          </a:bodyPr>
          <a:lstStyle/>
          <a:p>
            <a:r>
              <a:rPr lang="id-ID" sz="3200" b="1" dirty="0" smtClean="0"/>
              <a:t>Contoh Soal :</a:t>
            </a:r>
            <a:endParaRPr lang="id-ID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640960" cy="554461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dirty="0"/>
              <a:t>Agus baru saja lulus dari perguruan tinggi dengan mendapatkan gelar Sarjana Ekonomi. Orang tuanya menyuruh untuk melanjutkan pendidikan ke jenjang S2 atau mengelola usaha dengan penghasilan </a:t>
            </a:r>
            <a:r>
              <a:rPr lang="id-ID" dirty="0" smtClean="0"/>
              <a:t>Rp 5.000.000,00 </a:t>
            </a:r>
            <a:r>
              <a:rPr lang="id-ID" dirty="0"/>
              <a:t>per bulan. Apabila Agus memilih melanjutkan kuliah, maka biaya peluang yang dikorbankan adalah </a:t>
            </a:r>
            <a:r>
              <a:rPr lang="id-ID" dirty="0" smtClean="0"/>
              <a:t>:</a:t>
            </a:r>
          </a:p>
          <a:p>
            <a:pPr marL="0" indent="0">
              <a:buNone/>
            </a:pPr>
            <a:r>
              <a:rPr lang="id-ID" dirty="0" smtClean="0"/>
              <a:t> </a:t>
            </a:r>
            <a:r>
              <a:rPr lang="id-ID" dirty="0"/>
              <a:t>A. dari penghasilan </a:t>
            </a:r>
            <a:r>
              <a:rPr lang="id-ID" dirty="0" smtClean="0"/>
              <a:t>Rp 5.000.000,00 </a:t>
            </a:r>
            <a:r>
              <a:rPr lang="id-ID" dirty="0"/>
              <a:t>per bulan, Agus akan menghemat supaya dapat kuliah S2 </a:t>
            </a:r>
            <a:endParaRPr lang="id-ID" dirty="0" smtClean="0"/>
          </a:p>
          <a:p>
            <a:pPr marL="0" indent="0">
              <a:buNone/>
            </a:pPr>
            <a:r>
              <a:rPr lang="id-ID" dirty="0" smtClean="0"/>
              <a:t>B</a:t>
            </a:r>
            <a:r>
              <a:rPr lang="id-ID" dirty="0"/>
              <a:t>. Agus kehilangan kesempatan kerja baik pada masa sekarang ataupun masa mendatang </a:t>
            </a:r>
            <a:endParaRPr lang="id-ID" dirty="0" smtClean="0"/>
          </a:p>
          <a:p>
            <a:pPr marL="0" indent="0">
              <a:buNone/>
            </a:pPr>
            <a:r>
              <a:rPr lang="id-ID" dirty="0" smtClean="0"/>
              <a:t>C</a:t>
            </a:r>
            <a:r>
              <a:rPr lang="id-ID" dirty="0"/>
              <a:t>. keputusan Agus akan menimbulkan kehilangan </a:t>
            </a:r>
            <a:r>
              <a:rPr lang="id-ID" dirty="0" smtClean="0"/>
              <a:t>Rp 5.000.000,00 </a:t>
            </a:r>
            <a:r>
              <a:rPr lang="id-ID" dirty="0"/>
              <a:t>per bulan akibat tidak bekerja </a:t>
            </a:r>
            <a:endParaRPr lang="id-ID" dirty="0" smtClean="0"/>
          </a:p>
          <a:p>
            <a:pPr marL="0" indent="0">
              <a:buNone/>
            </a:pPr>
            <a:r>
              <a:rPr lang="id-ID" dirty="0" smtClean="0"/>
              <a:t>D</a:t>
            </a:r>
            <a:r>
              <a:rPr lang="id-ID" dirty="0"/>
              <a:t>. dengan pendidikan S2 akan meningkatkan penghasilan melebihi </a:t>
            </a:r>
            <a:r>
              <a:rPr lang="id-ID" dirty="0" smtClean="0"/>
              <a:t>Rp5.000.000,00 </a:t>
            </a:r>
            <a:r>
              <a:rPr lang="id-ID" dirty="0"/>
              <a:t>per bulan </a:t>
            </a:r>
            <a:endParaRPr lang="id-ID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id-ID" dirty="0" smtClean="0"/>
              <a:t>E</a:t>
            </a:r>
            <a:r>
              <a:rPr lang="id-ID" dirty="0"/>
              <a:t>. orang tua Agus akan merasa senang karena anaknya mendapat penghasilan </a:t>
            </a:r>
            <a:r>
              <a:rPr lang="id-ID" dirty="0" smtClean="0"/>
              <a:t>Rp 5.000.000,00 </a:t>
            </a:r>
            <a:r>
              <a:rPr lang="id-ID" dirty="0"/>
              <a:t>per bulan </a:t>
            </a:r>
            <a:endParaRPr lang="id-ID" dirty="0" smtClean="0"/>
          </a:p>
          <a:p>
            <a:pPr marL="0" indent="0">
              <a:buNone/>
            </a:pPr>
            <a:r>
              <a:rPr lang="id-ID" b="1" dirty="0" smtClean="0"/>
              <a:t>Pembahasan :</a:t>
            </a:r>
          </a:p>
          <a:p>
            <a:pPr marL="0" indent="0">
              <a:buNone/>
            </a:pPr>
            <a:r>
              <a:rPr lang="id-ID" dirty="0" smtClean="0"/>
              <a:t>Biaya peluang/imbangan </a:t>
            </a:r>
            <a:r>
              <a:rPr lang="id-ID" dirty="0"/>
              <a:t>adalah yang tidak dipilih Agus yaitu mengelola usaha dengan penghasilan </a:t>
            </a:r>
            <a:r>
              <a:rPr lang="id-ID" dirty="0" smtClean="0"/>
              <a:t>Rp 5.000.000,00</a:t>
            </a:r>
            <a:r>
              <a:rPr lang="id-ID" dirty="0"/>
              <a:t>. </a:t>
            </a:r>
            <a:endParaRPr lang="id-ID" dirty="0" smtClean="0"/>
          </a:p>
          <a:p>
            <a:pPr marL="0" indent="0">
              <a:buNone/>
            </a:pPr>
            <a:r>
              <a:rPr lang="id-ID" dirty="0" smtClean="0"/>
              <a:t>Jadi </a:t>
            </a:r>
            <a:r>
              <a:rPr lang="id-ID" dirty="0"/>
              <a:t>biaya peluang Agus adalah </a:t>
            </a:r>
            <a:r>
              <a:rPr lang="id-ID" dirty="0" smtClean="0"/>
              <a:t>Rp 5.000.000,00 </a:t>
            </a:r>
            <a:r>
              <a:rPr lang="id-ID" dirty="0"/>
              <a:t>per bulan atau dengan kata lain Agus akan kehilangan penghasilan sebesar </a:t>
            </a:r>
            <a:r>
              <a:rPr lang="id-ID" dirty="0" smtClean="0"/>
              <a:t>Rp 5.000.000,00 </a:t>
            </a:r>
            <a:r>
              <a:rPr lang="id-ID" dirty="0"/>
              <a:t>per bulan.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714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Latihan Soal 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r>
              <a:rPr lang="id-ID" sz="2200" dirty="0" smtClean="0"/>
              <a:t>Jika </a:t>
            </a:r>
            <a:r>
              <a:rPr lang="id-ID" sz="2200" dirty="0"/>
              <a:t>kalian memiliki uang </a:t>
            </a:r>
            <a:r>
              <a:rPr lang="id-ID" sz="2200" dirty="0" smtClean="0"/>
              <a:t>Rp 150.000,00 </a:t>
            </a:r>
            <a:r>
              <a:rPr lang="id-ID" sz="2200" dirty="0"/>
              <a:t>dan membutuhkan beberapa buah barang dan </a:t>
            </a:r>
            <a:r>
              <a:rPr lang="id-ID" sz="2200" dirty="0" smtClean="0"/>
              <a:t>jasa yang </a:t>
            </a:r>
            <a:r>
              <a:rPr lang="id-ID" sz="2200" dirty="0"/>
              <a:t>telah kalian tulis dalam sebuah daftar kebutuhan. Barang yang mana yang akan </a:t>
            </a:r>
            <a:r>
              <a:rPr lang="id-ID" sz="2200" dirty="0" smtClean="0"/>
              <a:t>kalian pilih</a:t>
            </a:r>
            <a:r>
              <a:rPr lang="id-ID" sz="2200" dirty="0"/>
              <a:t>? tetapi ingat, uang yang dapat kalian gunakan hanya </a:t>
            </a:r>
            <a:endParaRPr lang="id-ID" sz="22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id-ID" sz="2200" dirty="0" smtClean="0"/>
              <a:t>    Rp 150.000,00.</a:t>
            </a:r>
          </a:p>
          <a:p>
            <a:endParaRPr lang="id-ID" sz="2000" dirty="0"/>
          </a:p>
          <a:p>
            <a:endParaRPr lang="id-ID" sz="2000" dirty="0" smtClean="0"/>
          </a:p>
          <a:p>
            <a:endParaRPr lang="id-ID" sz="2000" dirty="0"/>
          </a:p>
          <a:p>
            <a:endParaRPr lang="id-ID" sz="2000" dirty="0" smtClean="0"/>
          </a:p>
          <a:p>
            <a:endParaRPr lang="id-ID" sz="2000" dirty="0" smtClean="0"/>
          </a:p>
          <a:p>
            <a:r>
              <a:rPr lang="id-ID" sz="2200" dirty="0"/>
              <a:t>Berapa </a:t>
            </a:r>
            <a:r>
              <a:rPr lang="id-ID" sz="2200" dirty="0" smtClean="0"/>
              <a:t>alternatif kombinasi pilihan barang  yang mungkin ?</a:t>
            </a:r>
          </a:p>
          <a:p>
            <a:r>
              <a:rPr lang="id-ID" sz="2200" dirty="0" smtClean="0"/>
              <a:t>Manakah kebutuhan </a:t>
            </a:r>
            <a:r>
              <a:rPr lang="id-ID" sz="2200" dirty="0"/>
              <a:t>yang kalian pilih</a:t>
            </a:r>
            <a:r>
              <a:rPr lang="id-ID" sz="2200" dirty="0" smtClean="0"/>
              <a:t>?. Dan </a:t>
            </a:r>
            <a:r>
              <a:rPr lang="id-ID" sz="2200" dirty="0"/>
              <a:t>berapakah biaya </a:t>
            </a:r>
            <a:r>
              <a:rPr lang="id-ID" sz="2200" dirty="0" smtClean="0"/>
              <a:t>imbangan/peluangnya?</a:t>
            </a:r>
            <a:endParaRPr lang="id-ID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202374"/>
            <a:ext cx="6310816" cy="1594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36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763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2971800" y="6400800"/>
            <a:ext cx="3429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n-NO" smtClean="0">
                <a:solidFill>
                  <a:srgbClr val="000000"/>
                </a:solidFill>
                <a:latin typeface="Arial Black" pitchFamily="34" charset="0"/>
              </a:rPr>
              <a:t> By : BIDA SARI,  SP, MSi</a:t>
            </a:r>
            <a:endParaRPr lang="en-US" smtClean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34819" name="TextBox 3"/>
          <p:cNvSpPr txBox="1">
            <a:spLocks noChangeArrowheads="1"/>
          </p:cNvSpPr>
          <p:nvPr/>
        </p:nvSpPr>
        <p:spPr bwMode="auto">
          <a:xfrm>
            <a:off x="25400" y="4572000"/>
            <a:ext cx="9144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3200" b="1" smtClean="0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T</a:t>
            </a:r>
            <a:r>
              <a:rPr lang="id-ID" altLang="ko-KR" sz="3200" b="1" smtClean="0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hank </a:t>
            </a:r>
            <a:r>
              <a:rPr lang="en-US" altLang="ko-KR" sz="3200" b="1" smtClean="0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Y</a:t>
            </a:r>
            <a:r>
              <a:rPr lang="id-ID" altLang="ko-KR" sz="3200" b="1" smtClean="0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ou</a:t>
            </a:r>
            <a:r>
              <a:rPr lang="id-ID" altLang="ko-KR" sz="6000" smtClean="0">
                <a:solidFill>
                  <a:prstClr val="white"/>
                </a:solidFill>
                <a:latin typeface="Lucida Calligraphy" pitchFamily="66" charset="0"/>
                <a:cs typeface="HY신명조"/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ko-KR" sz="6000" smtClean="0">
                <a:solidFill>
                  <a:prstClr val="white"/>
                </a:solidFill>
                <a:latin typeface="Lucida Calligraphy" pitchFamily="66" charset="0"/>
                <a:cs typeface="HY신명조"/>
              </a:rPr>
              <a:t>Semoga Bermanfaat</a:t>
            </a:r>
            <a:endParaRPr lang="ko-KR" altLang="en-US" sz="6000" smtClean="0">
              <a:solidFill>
                <a:prstClr val="white"/>
              </a:solidFill>
              <a:latin typeface="Lucida Calligraphy" pitchFamily="66" charset="0"/>
              <a:cs typeface="HY신명조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8" y="1295400"/>
            <a:ext cx="6524625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292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1990</TotalTime>
  <Words>2483</Words>
  <Application>Microsoft Office PowerPoint</Application>
  <PresentationFormat>On-screen Show (4:3)</PresentationFormat>
  <Paragraphs>307</Paragraphs>
  <Slides>30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Flow</vt:lpstr>
      <vt:lpstr>Office Theme</vt:lpstr>
      <vt:lpstr>1_Flow</vt:lpstr>
      <vt:lpstr>VISIO</vt:lpstr>
      <vt:lpstr>PENGANTAR ILMU EKONOMI  (Ruang Lingkup Ilmu Ekonomi)</vt:lpstr>
      <vt:lpstr>Daftar Rujukan</vt:lpstr>
      <vt:lpstr>Ekonomi. . . </vt:lpstr>
      <vt:lpstr>Ilmu Ekonomi</vt:lpstr>
      <vt:lpstr>Ilmu Ekonomi Menurut Ahli</vt:lpstr>
      <vt:lpstr>Ilmu Ekonomi</vt:lpstr>
      <vt:lpstr>PowerPoint Presentation</vt:lpstr>
      <vt:lpstr>PowerPoint Presentation</vt:lpstr>
      <vt:lpstr>Masalah Ekonomi &amp; Kebutuhan Untuk Membuat Pilihan</vt:lpstr>
      <vt:lpstr>Tiga Masalah Ekonomi</vt:lpstr>
      <vt:lpstr>PowerPoint Presentation</vt:lpstr>
      <vt:lpstr>Biaya Imbangan (Opportunity Cost)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Diagram Alur Melingkar (circular flow diagram) Kegiatan Ekonomi  Secara Sederhana (Closes Economic )</vt:lpstr>
      <vt:lpstr>PowerPoint Presentation</vt:lpstr>
      <vt:lpstr>PowerPoint Presentation</vt:lpstr>
      <vt:lpstr>Teori Ekonomi</vt:lpstr>
      <vt:lpstr>PowerPoint Presentation</vt:lpstr>
      <vt:lpstr> Teori Ekonomi</vt:lpstr>
      <vt:lpstr>Analisis Positif versus Normatif</vt:lpstr>
      <vt:lpstr>Konsep Biaya Imbangan Kurva Kemungkinan Produksi_KKP</vt:lpstr>
      <vt:lpstr>Contoh Soal :</vt:lpstr>
      <vt:lpstr>Latihan Soal 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EKONOMI</dc:title>
  <dc:creator>Bida Sari</dc:creator>
  <cp:lastModifiedBy>USER</cp:lastModifiedBy>
  <cp:revision>90</cp:revision>
  <dcterms:created xsi:type="dcterms:W3CDTF">2022-08-31T00:51:16Z</dcterms:created>
  <dcterms:modified xsi:type="dcterms:W3CDTF">2026-09-23T23:17:41Z</dcterms:modified>
</cp:coreProperties>
</file>